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482" r:id="rId2"/>
    <p:sldId id="497" r:id="rId3"/>
    <p:sldId id="494" r:id="rId4"/>
    <p:sldId id="483" r:id="rId5"/>
    <p:sldId id="485" r:id="rId6"/>
    <p:sldId id="496" r:id="rId7"/>
    <p:sldId id="490" r:id="rId8"/>
    <p:sldId id="484" r:id="rId9"/>
    <p:sldId id="486" r:id="rId10"/>
    <p:sldId id="487" r:id="rId11"/>
    <p:sldId id="488" r:id="rId12"/>
    <p:sldId id="489" r:id="rId13"/>
    <p:sldId id="491" r:id="rId14"/>
    <p:sldId id="498" r:id="rId15"/>
    <p:sldId id="503" r:id="rId16"/>
    <p:sldId id="504" r:id="rId17"/>
    <p:sldId id="505" r:id="rId18"/>
    <p:sldId id="506" r:id="rId19"/>
    <p:sldId id="507" r:id="rId20"/>
    <p:sldId id="492" r:id="rId21"/>
    <p:sldId id="464" r:id="rId22"/>
    <p:sldId id="468" r:id="rId23"/>
    <p:sldId id="475" r:id="rId24"/>
    <p:sldId id="476" r:id="rId25"/>
    <p:sldId id="473" r:id="rId26"/>
    <p:sldId id="474" r:id="rId27"/>
    <p:sldId id="477" r:id="rId28"/>
    <p:sldId id="471" r:id="rId29"/>
    <p:sldId id="472" r:id="rId30"/>
    <p:sldId id="465" r:id="rId31"/>
    <p:sldId id="479" r:id="rId32"/>
    <p:sldId id="480" r:id="rId33"/>
    <p:sldId id="466" r:id="rId34"/>
    <p:sldId id="467" r:id="rId35"/>
    <p:sldId id="48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ew Slides" id="{18306706-5F50-47FE-B273-5493F4A57023}">
          <p14:sldIdLst>
            <p14:sldId id="482"/>
            <p14:sldId id="497"/>
            <p14:sldId id="494"/>
            <p14:sldId id="483"/>
            <p14:sldId id="485"/>
            <p14:sldId id="496"/>
            <p14:sldId id="490"/>
            <p14:sldId id="484"/>
            <p14:sldId id="486"/>
            <p14:sldId id="487"/>
            <p14:sldId id="488"/>
            <p14:sldId id="489"/>
            <p14:sldId id="491"/>
            <p14:sldId id="498"/>
            <p14:sldId id="503"/>
            <p14:sldId id="504"/>
            <p14:sldId id="505"/>
            <p14:sldId id="506"/>
            <p14:sldId id="507"/>
            <p14:sldId id="492"/>
            <p14:sldId id="464"/>
            <p14:sldId id="468"/>
            <p14:sldId id="475"/>
            <p14:sldId id="476"/>
            <p14:sldId id="473"/>
            <p14:sldId id="474"/>
            <p14:sldId id="477"/>
            <p14:sldId id="471"/>
            <p14:sldId id="472"/>
            <p14:sldId id="465"/>
            <p14:sldId id="479"/>
            <p14:sldId id="480"/>
            <p14:sldId id="466"/>
            <p14:sldId id="467"/>
            <p14:sldId id="4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FFFFFF"/>
    <a:srgbClr val="FBE5D6"/>
    <a:srgbClr val="DEEBF7"/>
    <a:srgbClr val="646464"/>
    <a:srgbClr val="F18F8F"/>
    <a:srgbClr val="FF8181"/>
    <a:srgbClr val="834242"/>
    <a:srgbClr val="849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" y="3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28746A-A519-4C73-8C9A-77E15BEF6C1C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92D77C-10BD-4EFA-98B1-49470C9FB562}">
      <dgm:prSet phldrT="[Text]"/>
      <dgm:spPr/>
      <dgm:t>
        <a:bodyPr/>
        <a:lstStyle/>
        <a:p>
          <a:r>
            <a:rPr lang="en-US" dirty="0"/>
            <a:t>Nonconvex problems</a:t>
          </a:r>
        </a:p>
      </dgm:t>
    </dgm:pt>
    <dgm:pt modelId="{1AF81053-AB74-4CB1-8B59-4A6878AECD45}" type="parTrans" cxnId="{DC500029-C1C9-4D6F-BB43-5A0374C01850}">
      <dgm:prSet/>
      <dgm:spPr/>
      <dgm:t>
        <a:bodyPr/>
        <a:lstStyle/>
        <a:p>
          <a:endParaRPr lang="en-US"/>
        </a:p>
      </dgm:t>
    </dgm:pt>
    <dgm:pt modelId="{8CE61C0A-CE01-43BE-AE41-78995024C024}" type="sibTrans" cxnId="{DC500029-C1C9-4D6F-BB43-5A0374C01850}">
      <dgm:prSet/>
      <dgm:spPr/>
      <dgm:t>
        <a:bodyPr/>
        <a:lstStyle/>
        <a:p>
          <a:endParaRPr lang="en-US"/>
        </a:p>
      </dgm:t>
    </dgm:pt>
    <dgm:pt modelId="{D1B0A54B-0F3E-4255-A395-4F68B1B5F431}">
      <dgm:prSet phldrT="[Text]"/>
      <dgm:spPr/>
      <dgm:t>
        <a:bodyPr/>
        <a:lstStyle/>
        <a:p>
          <a:r>
            <a:rPr lang="en-US" dirty="0"/>
            <a:t>Convex (or log-convex) problems</a:t>
          </a:r>
        </a:p>
      </dgm:t>
    </dgm:pt>
    <dgm:pt modelId="{A2EFADBF-3703-4B1B-936B-FFD3C3A37F75}" type="parTrans" cxnId="{DC5B38CA-9599-4433-9F24-DC6D551A1492}">
      <dgm:prSet/>
      <dgm:spPr/>
      <dgm:t>
        <a:bodyPr/>
        <a:lstStyle/>
        <a:p>
          <a:endParaRPr lang="en-US"/>
        </a:p>
      </dgm:t>
    </dgm:pt>
    <dgm:pt modelId="{FF9EA065-A455-4070-AD66-8CFC4C64C90E}" type="sibTrans" cxnId="{DC5B38CA-9599-4433-9F24-DC6D551A1492}">
      <dgm:prSet/>
      <dgm:spPr/>
      <dgm:t>
        <a:bodyPr/>
        <a:lstStyle/>
        <a:p>
          <a:endParaRPr lang="en-US"/>
        </a:p>
      </dgm:t>
    </dgm:pt>
    <dgm:pt modelId="{A006EFA8-BB50-45DF-92CD-F2278C0236A9}">
      <dgm:prSet phldrT="[Text]"/>
      <dgm:spPr/>
      <dgm:t>
        <a:bodyPr/>
        <a:lstStyle/>
        <a:p>
          <a:r>
            <a:rPr lang="en-US" dirty="0"/>
            <a:t>GP-compatible problems</a:t>
          </a:r>
        </a:p>
      </dgm:t>
    </dgm:pt>
    <dgm:pt modelId="{F68E1C9D-9B42-4E69-8D74-BD3BB0C1ACED}" type="parTrans" cxnId="{FBBF1EBC-7AA4-400D-BB02-44D1913C078D}">
      <dgm:prSet/>
      <dgm:spPr/>
      <dgm:t>
        <a:bodyPr/>
        <a:lstStyle/>
        <a:p>
          <a:endParaRPr lang="en-US"/>
        </a:p>
      </dgm:t>
    </dgm:pt>
    <dgm:pt modelId="{EA980960-910B-4D8C-AA66-3B7E9A1C8055}" type="sibTrans" cxnId="{FBBF1EBC-7AA4-400D-BB02-44D1913C078D}">
      <dgm:prSet/>
      <dgm:spPr/>
      <dgm:t>
        <a:bodyPr/>
        <a:lstStyle/>
        <a:p>
          <a:endParaRPr lang="en-US"/>
        </a:p>
      </dgm:t>
    </dgm:pt>
    <dgm:pt modelId="{291BEE1F-FDAB-4E11-BB5F-5C76EBDDC909}" type="pres">
      <dgm:prSet presAssocID="{5528746A-A519-4C73-8C9A-77E15BEF6C1C}" presName="Name0" presStyleCnt="0">
        <dgm:presLayoutVars>
          <dgm:chMax val="7"/>
          <dgm:resizeHandles val="exact"/>
        </dgm:presLayoutVars>
      </dgm:prSet>
      <dgm:spPr/>
    </dgm:pt>
    <dgm:pt modelId="{5F6A1698-1C58-4E77-A31F-D9DF85BC8669}" type="pres">
      <dgm:prSet presAssocID="{5528746A-A519-4C73-8C9A-77E15BEF6C1C}" presName="comp1" presStyleCnt="0"/>
      <dgm:spPr/>
    </dgm:pt>
    <dgm:pt modelId="{55120461-FB8D-47BF-8781-1A5B5C594D3A}" type="pres">
      <dgm:prSet presAssocID="{5528746A-A519-4C73-8C9A-77E15BEF6C1C}" presName="circle1" presStyleLbl="node1" presStyleIdx="0" presStyleCnt="3"/>
      <dgm:spPr/>
    </dgm:pt>
    <dgm:pt modelId="{CDE8E80F-525E-4129-BA9E-2F4A5CFF2A25}" type="pres">
      <dgm:prSet presAssocID="{5528746A-A519-4C73-8C9A-77E15BEF6C1C}" presName="c1text" presStyleLbl="node1" presStyleIdx="0" presStyleCnt="3">
        <dgm:presLayoutVars>
          <dgm:bulletEnabled val="1"/>
        </dgm:presLayoutVars>
      </dgm:prSet>
      <dgm:spPr/>
    </dgm:pt>
    <dgm:pt modelId="{B06830F9-77D2-4B6F-AEB6-0384DE00CF00}" type="pres">
      <dgm:prSet presAssocID="{5528746A-A519-4C73-8C9A-77E15BEF6C1C}" presName="comp2" presStyleCnt="0"/>
      <dgm:spPr/>
    </dgm:pt>
    <dgm:pt modelId="{395D29D7-3E1D-46E6-AF48-321870CAAAC3}" type="pres">
      <dgm:prSet presAssocID="{5528746A-A519-4C73-8C9A-77E15BEF6C1C}" presName="circle2" presStyleLbl="node1" presStyleIdx="1" presStyleCnt="3"/>
      <dgm:spPr/>
    </dgm:pt>
    <dgm:pt modelId="{225387CA-0BFB-4275-A323-564198E21B96}" type="pres">
      <dgm:prSet presAssocID="{5528746A-A519-4C73-8C9A-77E15BEF6C1C}" presName="c2text" presStyleLbl="node1" presStyleIdx="1" presStyleCnt="3">
        <dgm:presLayoutVars>
          <dgm:bulletEnabled val="1"/>
        </dgm:presLayoutVars>
      </dgm:prSet>
      <dgm:spPr/>
    </dgm:pt>
    <dgm:pt modelId="{A1ED7C5E-6F38-4B4B-A2F9-9BD13D5AD5C2}" type="pres">
      <dgm:prSet presAssocID="{5528746A-A519-4C73-8C9A-77E15BEF6C1C}" presName="comp3" presStyleCnt="0"/>
      <dgm:spPr/>
    </dgm:pt>
    <dgm:pt modelId="{C3A6C508-0BE1-4BE7-A013-E387A1F8FA2C}" type="pres">
      <dgm:prSet presAssocID="{5528746A-A519-4C73-8C9A-77E15BEF6C1C}" presName="circle3" presStyleLbl="node1" presStyleIdx="2" presStyleCnt="3"/>
      <dgm:spPr/>
    </dgm:pt>
    <dgm:pt modelId="{428DF37E-77AD-42F7-A838-01845A6CC60C}" type="pres">
      <dgm:prSet presAssocID="{5528746A-A519-4C73-8C9A-77E15BEF6C1C}" presName="c3text" presStyleLbl="node1" presStyleIdx="2" presStyleCnt="3">
        <dgm:presLayoutVars>
          <dgm:bulletEnabled val="1"/>
        </dgm:presLayoutVars>
      </dgm:prSet>
      <dgm:spPr/>
    </dgm:pt>
  </dgm:ptLst>
  <dgm:cxnLst>
    <dgm:cxn modelId="{B18EB121-B08A-433D-BDC8-33DC246996F7}" type="presOf" srcId="{D1B0A54B-0F3E-4255-A395-4F68B1B5F431}" destId="{395D29D7-3E1D-46E6-AF48-321870CAAAC3}" srcOrd="0" destOrd="0" presId="urn:microsoft.com/office/officeart/2005/8/layout/venn2"/>
    <dgm:cxn modelId="{DC500029-C1C9-4D6F-BB43-5A0374C01850}" srcId="{5528746A-A519-4C73-8C9A-77E15BEF6C1C}" destId="{6392D77C-10BD-4EFA-98B1-49470C9FB562}" srcOrd="0" destOrd="0" parTransId="{1AF81053-AB74-4CB1-8B59-4A6878AECD45}" sibTransId="{8CE61C0A-CE01-43BE-AE41-78995024C024}"/>
    <dgm:cxn modelId="{06F63035-A92F-4B0C-8207-54E69920FE1C}" type="presOf" srcId="{A006EFA8-BB50-45DF-92CD-F2278C0236A9}" destId="{C3A6C508-0BE1-4BE7-A013-E387A1F8FA2C}" srcOrd="0" destOrd="0" presId="urn:microsoft.com/office/officeart/2005/8/layout/venn2"/>
    <dgm:cxn modelId="{7B3BA75C-E6D1-48D3-9C79-620AC01606F2}" type="presOf" srcId="{6392D77C-10BD-4EFA-98B1-49470C9FB562}" destId="{55120461-FB8D-47BF-8781-1A5B5C594D3A}" srcOrd="0" destOrd="0" presId="urn:microsoft.com/office/officeart/2005/8/layout/venn2"/>
    <dgm:cxn modelId="{0ABCC760-C917-4013-8A08-17D97594FD2B}" type="presOf" srcId="{D1B0A54B-0F3E-4255-A395-4F68B1B5F431}" destId="{225387CA-0BFB-4275-A323-564198E21B96}" srcOrd="1" destOrd="0" presId="urn:microsoft.com/office/officeart/2005/8/layout/venn2"/>
    <dgm:cxn modelId="{04484865-AEE6-4647-88C6-2FE2E9832074}" type="presOf" srcId="{6392D77C-10BD-4EFA-98B1-49470C9FB562}" destId="{CDE8E80F-525E-4129-BA9E-2F4A5CFF2A25}" srcOrd="1" destOrd="0" presId="urn:microsoft.com/office/officeart/2005/8/layout/venn2"/>
    <dgm:cxn modelId="{1F4A5783-84C9-450D-A518-F1F5D5EDA51D}" type="presOf" srcId="{A006EFA8-BB50-45DF-92CD-F2278C0236A9}" destId="{428DF37E-77AD-42F7-A838-01845A6CC60C}" srcOrd="1" destOrd="0" presId="urn:microsoft.com/office/officeart/2005/8/layout/venn2"/>
    <dgm:cxn modelId="{5734D69A-59FE-443C-8E2E-5E900C227C19}" type="presOf" srcId="{5528746A-A519-4C73-8C9A-77E15BEF6C1C}" destId="{291BEE1F-FDAB-4E11-BB5F-5C76EBDDC909}" srcOrd="0" destOrd="0" presId="urn:microsoft.com/office/officeart/2005/8/layout/venn2"/>
    <dgm:cxn modelId="{FBBF1EBC-7AA4-400D-BB02-44D1913C078D}" srcId="{5528746A-A519-4C73-8C9A-77E15BEF6C1C}" destId="{A006EFA8-BB50-45DF-92CD-F2278C0236A9}" srcOrd="2" destOrd="0" parTransId="{F68E1C9D-9B42-4E69-8D74-BD3BB0C1ACED}" sibTransId="{EA980960-910B-4D8C-AA66-3B7E9A1C8055}"/>
    <dgm:cxn modelId="{DC5B38CA-9599-4433-9F24-DC6D551A1492}" srcId="{5528746A-A519-4C73-8C9A-77E15BEF6C1C}" destId="{D1B0A54B-0F3E-4255-A395-4F68B1B5F431}" srcOrd="1" destOrd="0" parTransId="{A2EFADBF-3703-4B1B-936B-FFD3C3A37F75}" sibTransId="{FF9EA065-A455-4070-AD66-8CFC4C64C90E}"/>
    <dgm:cxn modelId="{E254A7D2-4EBA-452B-A444-B07FA3281A34}" type="presParOf" srcId="{291BEE1F-FDAB-4E11-BB5F-5C76EBDDC909}" destId="{5F6A1698-1C58-4E77-A31F-D9DF85BC8669}" srcOrd="0" destOrd="0" presId="urn:microsoft.com/office/officeart/2005/8/layout/venn2"/>
    <dgm:cxn modelId="{C4656E6F-739D-4A3F-8418-2EE993240CF3}" type="presParOf" srcId="{5F6A1698-1C58-4E77-A31F-D9DF85BC8669}" destId="{55120461-FB8D-47BF-8781-1A5B5C594D3A}" srcOrd="0" destOrd="0" presId="urn:microsoft.com/office/officeart/2005/8/layout/venn2"/>
    <dgm:cxn modelId="{DCDF5D33-102B-429A-B33C-225AB3850938}" type="presParOf" srcId="{5F6A1698-1C58-4E77-A31F-D9DF85BC8669}" destId="{CDE8E80F-525E-4129-BA9E-2F4A5CFF2A25}" srcOrd="1" destOrd="0" presId="urn:microsoft.com/office/officeart/2005/8/layout/venn2"/>
    <dgm:cxn modelId="{2B8E2609-BA41-49E3-8557-ECE8D814DD5D}" type="presParOf" srcId="{291BEE1F-FDAB-4E11-BB5F-5C76EBDDC909}" destId="{B06830F9-77D2-4B6F-AEB6-0384DE00CF00}" srcOrd="1" destOrd="0" presId="urn:microsoft.com/office/officeart/2005/8/layout/venn2"/>
    <dgm:cxn modelId="{77248EFA-E2C2-4245-966A-204F3BD75ED3}" type="presParOf" srcId="{B06830F9-77D2-4B6F-AEB6-0384DE00CF00}" destId="{395D29D7-3E1D-46E6-AF48-321870CAAAC3}" srcOrd="0" destOrd="0" presId="urn:microsoft.com/office/officeart/2005/8/layout/venn2"/>
    <dgm:cxn modelId="{7F366C48-3729-47B2-9222-F69AE1E593A5}" type="presParOf" srcId="{B06830F9-77D2-4B6F-AEB6-0384DE00CF00}" destId="{225387CA-0BFB-4275-A323-564198E21B96}" srcOrd="1" destOrd="0" presId="urn:microsoft.com/office/officeart/2005/8/layout/venn2"/>
    <dgm:cxn modelId="{3E10CEA5-0BA8-46B5-A311-459E25245479}" type="presParOf" srcId="{291BEE1F-FDAB-4E11-BB5F-5C76EBDDC909}" destId="{A1ED7C5E-6F38-4B4B-A2F9-9BD13D5AD5C2}" srcOrd="2" destOrd="0" presId="urn:microsoft.com/office/officeart/2005/8/layout/venn2"/>
    <dgm:cxn modelId="{26D0B75E-851A-4AE9-A585-2EC057EE1882}" type="presParOf" srcId="{A1ED7C5E-6F38-4B4B-A2F9-9BD13D5AD5C2}" destId="{C3A6C508-0BE1-4BE7-A013-E387A1F8FA2C}" srcOrd="0" destOrd="0" presId="urn:microsoft.com/office/officeart/2005/8/layout/venn2"/>
    <dgm:cxn modelId="{13CE7A04-8089-409D-90D8-0BC6E7FAB7AB}" type="presParOf" srcId="{A1ED7C5E-6F38-4B4B-A2F9-9BD13D5AD5C2}" destId="{428DF37E-77AD-42F7-A838-01845A6CC60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20461-FB8D-47BF-8781-1A5B5C594D3A}">
      <dsp:nvSpPr>
        <dsp:cNvPr id="0" name=""/>
        <dsp:cNvSpPr/>
      </dsp:nvSpPr>
      <dsp:spPr>
        <a:xfrm>
          <a:off x="1183095" y="0"/>
          <a:ext cx="3084959" cy="30849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Nonconvex problems</a:t>
          </a:r>
        </a:p>
      </dsp:txBody>
      <dsp:txXfrm>
        <a:off x="2186478" y="154247"/>
        <a:ext cx="1078193" cy="462744"/>
      </dsp:txXfrm>
    </dsp:sp>
    <dsp:sp modelId="{395D29D7-3E1D-46E6-AF48-321870CAAAC3}">
      <dsp:nvSpPr>
        <dsp:cNvPr id="0" name=""/>
        <dsp:cNvSpPr/>
      </dsp:nvSpPr>
      <dsp:spPr>
        <a:xfrm>
          <a:off x="1568715" y="771239"/>
          <a:ext cx="2313720" cy="23137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Convex (or log-convex) problems</a:t>
          </a:r>
        </a:p>
      </dsp:txBody>
      <dsp:txXfrm>
        <a:off x="2186478" y="915847"/>
        <a:ext cx="1078193" cy="433822"/>
      </dsp:txXfrm>
    </dsp:sp>
    <dsp:sp modelId="{C3A6C508-0BE1-4BE7-A013-E387A1F8FA2C}">
      <dsp:nvSpPr>
        <dsp:cNvPr id="0" name=""/>
        <dsp:cNvSpPr/>
      </dsp:nvSpPr>
      <dsp:spPr>
        <a:xfrm>
          <a:off x="1954335" y="1542479"/>
          <a:ext cx="1542479" cy="15424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GP-compatible problems</a:t>
          </a:r>
        </a:p>
      </dsp:txBody>
      <dsp:txXfrm>
        <a:off x="2180226" y="1928100"/>
        <a:ext cx="1090698" cy="7712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0F677-E25A-4402-8D82-029E18EDC6E1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45901-BEF1-4CBF-AB25-82ECDCB65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63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pass go, do not collect $200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34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dropping the last two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45901-BEF1-4CBF-AB25-82ECDCB65C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27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641" y="2581356"/>
            <a:ext cx="7366447" cy="1786359"/>
          </a:xfrm>
        </p:spPr>
        <p:txBody>
          <a:bodyPr anchor="t"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6640" y="4459790"/>
            <a:ext cx="5197784" cy="165576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[Speaker]</a:t>
            </a:r>
          </a:p>
          <a:p>
            <a:r>
              <a:rPr lang="en-US" dirty="0"/>
              <a:t>[Date]</a:t>
            </a:r>
          </a:p>
        </p:txBody>
      </p:sp>
    </p:spTree>
    <p:extLst>
      <p:ext uri="{BB962C8B-B14F-4D97-AF65-F5344CB8AC3E}">
        <p14:creationId xmlns:p14="http://schemas.microsoft.com/office/powerpoint/2010/main" val="530057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8465598" cy="75966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2291"/>
            <a:ext cx="10515600" cy="4744673"/>
          </a:xfrm>
        </p:spPr>
        <p:txBody>
          <a:bodyPr/>
          <a:lstStyle>
            <a:lvl1pPr marL="1714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2pPr>
            <a:lvl3pPr marL="8572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3pPr>
            <a:lvl4pPr marL="12001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09509"/>
            <a:ext cx="2743200" cy="311968"/>
          </a:xfr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fld id="{6447B1C5-369C-4919-B399-6646CD3D583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6409509"/>
            <a:ext cx="6487789" cy="31196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[#. Section]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07" y="119397"/>
            <a:ext cx="2692893" cy="52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54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fld id="{6447B1C5-369C-4919-B399-6646CD3D58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96433"/>
            <a:ext cx="10515600" cy="2565175"/>
          </a:xfrm>
        </p:spPr>
        <p:txBody>
          <a:bodyPr/>
          <a:lstStyle>
            <a:lvl1pPr marL="0" indent="0" algn="ctr">
              <a:buClr>
                <a:schemeClr val="accent5"/>
              </a:buClr>
              <a:buFont typeface="Wingdings" panose="05000000000000000000" pitchFamily="2" charset="2"/>
              <a:buNone/>
              <a:defRPr/>
            </a:lvl1pPr>
            <a:lvl2pPr marL="5143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2pPr>
            <a:lvl3pPr marL="8572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3pPr>
            <a:lvl4pPr marL="12001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528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1836893"/>
            <a:ext cx="10515600" cy="425275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Previous Sections</a:t>
            </a:r>
          </a:p>
          <a:p>
            <a:pPr lvl="0"/>
            <a:r>
              <a:rPr lang="en-US" dirty="0"/>
              <a:t>Current Section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831852" y="1181020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  <a:latin typeface="+mj-lt"/>
              </a:rPr>
              <a:t>Outline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D8CB4-9506-45A9-BCF9-C67C0069EB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07" y="119397"/>
            <a:ext cx="2692893" cy="52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0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7B1C5-369C-4919-B399-6646CD3D5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4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mdolab.engin.umich.edu/sites/default/files/2013-04-USP-MDO-Intro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hyperlink" Target="https://github.com/convexengineering/gplibrary/blob/compress-aero/gpkitmodels/SP/aircraft/compressible_aero/docs/compressible_aero.pdf" TargetMode="Externa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dolab.engin.umich.edu/sites/default/files/2013-04-USP-MDO-Intro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12" Type="http://schemas.openxmlformats.org/officeDocument/2006/relationships/image" Target="../media/image19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0.png"/><Relationship Id="rId5" Type="http://schemas.openxmlformats.org/officeDocument/2006/relationships/image" Target="../media/image39.sv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38.png"/><Relationship Id="rId9" Type="http://schemas.openxmlformats.org/officeDocument/2006/relationships/image" Target="../media/image160.png"/><Relationship Id="rId14" Type="http://schemas.openxmlformats.org/officeDocument/2006/relationships/image" Target="../media/image2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7ADF9-0FA1-45CB-AC5E-F1DE391227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16.885: Medium-Fidelity Solar Airplane MDO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624191-624E-4D7C-90C4-C5F2C32E18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Peter Sharpe</a:t>
            </a:r>
          </a:p>
          <a:p>
            <a:r>
              <a:rPr lang="en-US" dirty="0"/>
              <a:t>2/20/2020</a:t>
            </a:r>
          </a:p>
        </p:txBody>
      </p:sp>
    </p:spTree>
    <p:extLst>
      <p:ext uri="{BB962C8B-B14F-4D97-AF65-F5344CB8AC3E}">
        <p14:creationId xmlns:p14="http://schemas.microsoft.com/office/powerpoint/2010/main" val="312350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FD98-D331-4708-908A-4BF02CAD9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2B303-1FC2-42F7-974C-396069899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 Breakdown</a:t>
            </a:r>
          </a:p>
          <a:p>
            <a:pPr lvl="1"/>
            <a:r>
              <a:rPr lang="en-US" dirty="0"/>
              <a:t>Payload (30 kg)</a:t>
            </a:r>
          </a:p>
          <a:p>
            <a:pPr lvl="1"/>
            <a:r>
              <a:rPr lang="en-US" dirty="0"/>
              <a:t>Structures</a:t>
            </a:r>
          </a:p>
          <a:p>
            <a:pPr lvl="2"/>
            <a:r>
              <a:rPr lang="en-US" dirty="0"/>
              <a:t>Structural mass fraction guess: 0.25 – 0.31 (baseline: 0.31, Odysseus)</a:t>
            </a:r>
          </a:p>
          <a:p>
            <a:pPr lvl="1"/>
            <a:r>
              <a:rPr lang="en-US" dirty="0"/>
              <a:t>Propulsion</a:t>
            </a:r>
          </a:p>
          <a:p>
            <a:pPr lvl="2"/>
            <a:r>
              <a:rPr lang="en-US" dirty="0"/>
              <a:t>Motor, propeller, motor mounts</a:t>
            </a:r>
          </a:p>
          <a:p>
            <a:pPr lvl="1"/>
            <a:r>
              <a:rPr lang="en-US" dirty="0"/>
              <a:t>Power Systems</a:t>
            </a:r>
          </a:p>
          <a:p>
            <a:pPr lvl="2"/>
            <a:r>
              <a:rPr lang="en-US" dirty="0"/>
              <a:t>Batteries (and associated hardware), solar panels (and associated hardware), wire weight</a:t>
            </a:r>
          </a:p>
          <a:p>
            <a:pPr lvl="1"/>
            <a:r>
              <a:rPr lang="en-US" dirty="0"/>
              <a:t>Avionics</a:t>
            </a:r>
          </a:p>
          <a:p>
            <a:pPr lvl="2"/>
            <a:r>
              <a:rPr lang="en-US" dirty="0"/>
              <a:t>Flight controller, sensors, communications, servos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9C187-C09E-48B1-82B3-7EE8E225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C8A46B-7430-4130-BB32-2EAFEF4A3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2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FD98-D331-4708-908A-4BF02CAD9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2B303-1FC2-42F7-974C-396069899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300 equally-spaced collocation points across a 24-hour cycle</a:t>
            </a:r>
          </a:p>
          <a:p>
            <a:pPr lvl="1"/>
            <a:r>
              <a:rPr lang="en-US" dirty="0"/>
              <a:t>Midpoint-method integration (second-order accurate)</a:t>
            </a:r>
          </a:p>
          <a:p>
            <a:pPr lvl="1"/>
            <a:r>
              <a:rPr lang="en-US" dirty="0"/>
              <a:t>Convergence testing indicates &gt;200 collocation points is sufficient</a:t>
            </a:r>
          </a:p>
          <a:p>
            <a:r>
              <a:rPr lang="en-US" dirty="0"/>
              <a:t>Speed/Flight Path Angle velocity parameterization</a:t>
            </a:r>
          </a:p>
          <a:p>
            <a:pPr lvl="1"/>
            <a:r>
              <a:rPr lang="en-US" dirty="0"/>
              <a:t>Conserves energy more accurately than Cartesian parameterization</a:t>
            </a:r>
          </a:p>
          <a:p>
            <a:r>
              <a:rPr lang="en-US" dirty="0"/>
              <a:t>Angle of attack and thrust left as decision variables (hence, short-period modes neglected)</a:t>
            </a:r>
          </a:p>
          <a:p>
            <a:pPr lvl="1"/>
            <a:r>
              <a:rPr lang="en-US" dirty="0"/>
              <a:t>Optimal control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9C187-C09E-48B1-82B3-7EE8E225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C8A46B-7430-4130-BB32-2EAFEF4A3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24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E6EB2-91EE-461B-90CE-8C543BC8E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EB61C-FCDC-4A20-AD60-361D19663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291"/>
            <a:ext cx="10515600" cy="1101595"/>
          </a:xfrm>
        </p:spPr>
        <p:txBody>
          <a:bodyPr/>
          <a:lstStyle/>
          <a:p>
            <a:r>
              <a:rPr lang="en-US" dirty="0"/>
              <a:t>Jacobian computed for objective and constraints, </a:t>
            </a:r>
            <a:r>
              <a:rPr lang="en-US" dirty="0" err="1"/>
              <a:t>Lagrangian</a:t>
            </a:r>
            <a:r>
              <a:rPr lang="en-US" dirty="0"/>
              <a:t> hessian computed via automatic differentiation</a:t>
            </a:r>
          </a:p>
          <a:p>
            <a:r>
              <a:rPr lang="en-US" dirty="0"/>
              <a:t>Passed into IPOPT, an open-source interior point solver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D5918-9824-4573-9AC9-276A5CEDA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26A44-6F39-4FFA-A681-2DF4B43981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FDBE69-B0D1-4062-BB5B-0441A2B68888}"/>
              </a:ext>
            </a:extLst>
          </p:cNvPr>
          <p:cNvSpPr txBox="1">
            <a:spLocks/>
          </p:cNvSpPr>
          <p:nvPr/>
        </p:nvSpPr>
        <p:spPr>
          <a:xfrm>
            <a:off x="1434801" y="3135764"/>
            <a:ext cx="5294586" cy="1536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 (aerodynamics: “workbook” method):</a:t>
            </a:r>
          </a:p>
          <a:p>
            <a:pPr lvl="1"/>
            <a:r>
              <a:rPr lang="en-US" dirty="0"/>
              <a:t>3009 variables, 6313 constraints, 21903 constraint-variable interactions</a:t>
            </a:r>
          </a:p>
          <a:p>
            <a:pPr lvl="1"/>
            <a:r>
              <a:rPr lang="en-US" dirty="0"/>
              <a:t>Solves in 2.14 seconds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3B649A-E488-4D4B-AA1A-C69FAFE74FB5}"/>
              </a:ext>
            </a:extLst>
          </p:cNvPr>
          <p:cNvSpPr txBox="1">
            <a:spLocks/>
          </p:cNvSpPr>
          <p:nvPr/>
        </p:nvSpPr>
        <p:spPr>
          <a:xfrm>
            <a:off x="6653047" y="3135763"/>
            <a:ext cx="5538953" cy="2289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Problem (aerodynamics: nonlinear viscous lifting line method):</a:t>
            </a:r>
          </a:p>
          <a:p>
            <a:pPr lvl="1"/>
            <a:r>
              <a:rPr lang="en-US" dirty="0"/>
              <a:t>3208 variables, 5013 constraints, 29603 constraint-variable interactions</a:t>
            </a:r>
          </a:p>
          <a:p>
            <a:pPr lvl="1"/>
            <a:r>
              <a:rPr lang="en-US" dirty="0"/>
              <a:t>Solves in 147.8 seconds</a:t>
            </a:r>
          </a:p>
          <a:p>
            <a:pPr lvl="1"/>
            <a:r>
              <a:rPr lang="en-US" dirty="0"/>
              <a:t>Would likely be much faster with a good preconditioner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C398C-4A37-4613-A6C1-53EAD163DB21}"/>
              </a:ext>
            </a:extLst>
          </p:cNvPr>
          <p:cNvSpPr txBox="1"/>
          <p:nvPr/>
        </p:nvSpPr>
        <p:spPr>
          <a:xfrm>
            <a:off x="1986455" y="2766430"/>
            <a:ext cx="846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Performance for Various Aerodynamics Models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F3F958-9552-4DBA-81EB-751D83472BC1}"/>
              </a:ext>
            </a:extLst>
          </p:cNvPr>
          <p:cNvSpPr txBox="1">
            <a:spLocks/>
          </p:cNvSpPr>
          <p:nvPr/>
        </p:nvSpPr>
        <p:spPr>
          <a:xfrm>
            <a:off x="838199" y="5188571"/>
            <a:ext cx="10660117" cy="1101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much does the aero model matter?</a:t>
            </a:r>
          </a:p>
          <a:p>
            <a:pPr lvl="1"/>
            <a:r>
              <a:rPr lang="en-US" dirty="0"/>
              <a:t>Across a variety of different assumptions, the mean absolute difference in the objective function (TOGW) at the optimum is 1.1%</a:t>
            </a:r>
          </a:p>
        </p:txBody>
      </p:sp>
    </p:spTree>
    <p:extLst>
      <p:ext uri="{BB962C8B-B14F-4D97-AF65-F5344CB8AC3E}">
        <p14:creationId xmlns:p14="http://schemas.microsoft.com/office/powerpoint/2010/main" val="267727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64E6E8-2251-44BC-99A4-BFF83ED84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0583" y="1124794"/>
            <a:ext cx="7970833" cy="514140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95332A-351D-4FC8-B806-BC1126673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059A6-5BB8-46CF-9480-053D3FA39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64A26-272A-4FF4-9FDD-6B79B53A5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006B45-D308-4FD0-AA2E-60F0F0E4CE32}"/>
              </a:ext>
            </a:extLst>
          </p:cNvPr>
          <p:cNvSpPr txBox="1"/>
          <p:nvPr/>
        </p:nvSpPr>
        <p:spPr>
          <a:xfrm>
            <a:off x="3285067" y="1521746"/>
            <a:ext cx="3104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Day 1, solar noon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32FE6A-D7FE-4709-956A-9533327FFE6C}"/>
              </a:ext>
            </a:extLst>
          </p:cNvPr>
          <p:cNvSpPr txBox="1"/>
          <p:nvPr/>
        </p:nvSpPr>
        <p:spPr>
          <a:xfrm>
            <a:off x="5875867" y="2589190"/>
            <a:ext cx="3104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Day 2, solar noon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4F422D-1DAE-4705-A48D-38B8B6ED2ECF}"/>
              </a:ext>
            </a:extLst>
          </p:cNvPr>
          <p:cNvCxnSpPr/>
          <p:nvPr/>
        </p:nvCxnSpPr>
        <p:spPr>
          <a:xfrm>
            <a:off x="4082094" y="1829523"/>
            <a:ext cx="343150" cy="281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2D7E4C-F86B-4C11-A125-48E51A4ED104}"/>
              </a:ext>
            </a:extLst>
          </p:cNvPr>
          <p:cNvCxnSpPr/>
          <p:nvPr/>
        </p:nvCxnSpPr>
        <p:spPr>
          <a:xfrm flipH="1" flipV="1">
            <a:off x="5734756" y="2226475"/>
            <a:ext cx="496711" cy="362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D95B3C-2554-4C89-87F9-65D66F63646A}"/>
              </a:ext>
            </a:extLst>
          </p:cNvPr>
          <p:cNvSpPr txBox="1"/>
          <p:nvPr/>
        </p:nvSpPr>
        <p:spPr>
          <a:xfrm>
            <a:off x="8610600" y="2951905"/>
            <a:ext cx="3104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Dusk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F937D2-2BE0-4363-ACFF-90598FFC8644}"/>
              </a:ext>
            </a:extLst>
          </p:cNvPr>
          <p:cNvSpPr txBox="1"/>
          <p:nvPr/>
        </p:nvSpPr>
        <p:spPr>
          <a:xfrm>
            <a:off x="4054092" y="4874589"/>
            <a:ext cx="3104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Dawn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276E738-C8BF-4ABE-B03D-157AA1E37159}"/>
              </a:ext>
            </a:extLst>
          </p:cNvPr>
          <p:cNvCxnSpPr/>
          <p:nvPr/>
        </p:nvCxnSpPr>
        <p:spPr>
          <a:xfrm flipH="1">
            <a:off x="4222044" y="5182366"/>
            <a:ext cx="112889" cy="258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0B2055-5C1B-4521-AC4B-DF7F14617287}"/>
              </a:ext>
            </a:extLst>
          </p:cNvPr>
          <p:cNvCxnSpPr/>
          <p:nvPr/>
        </p:nvCxnSpPr>
        <p:spPr>
          <a:xfrm>
            <a:off x="9102045" y="3102416"/>
            <a:ext cx="448355" cy="24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D83440E-B542-48C1-98F3-DBD37D3A1F35}"/>
              </a:ext>
            </a:extLst>
          </p:cNvPr>
          <p:cNvSpPr txBox="1"/>
          <p:nvPr/>
        </p:nvSpPr>
        <p:spPr>
          <a:xfrm>
            <a:off x="6412089" y="3529144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Ambient </a:t>
            </a:r>
            <a:br>
              <a:rPr lang="en-US" sz="1400" dirty="0"/>
            </a:br>
            <a:r>
              <a:rPr lang="en-US" sz="1400" dirty="0"/>
              <a:t>wind field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1AC322-00DF-4927-9CCC-1A0BFC7030A0}"/>
              </a:ext>
            </a:extLst>
          </p:cNvPr>
          <p:cNvCxnSpPr/>
          <p:nvPr/>
        </p:nvCxnSpPr>
        <p:spPr>
          <a:xfrm flipH="1">
            <a:off x="5892800" y="3667616"/>
            <a:ext cx="496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30F9AB-3525-4292-B987-4A72B706F055}"/>
              </a:ext>
            </a:extLst>
          </p:cNvPr>
          <p:cNvCxnSpPr/>
          <p:nvPr/>
        </p:nvCxnSpPr>
        <p:spPr>
          <a:xfrm flipH="1">
            <a:off x="5892800" y="3798889"/>
            <a:ext cx="496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408356-46BD-43E3-84A2-C4D7E9190948}"/>
              </a:ext>
            </a:extLst>
          </p:cNvPr>
          <p:cNvCxnSpPr/>
          <p:nvPr/>
        </p:nvCxnSpPr>
        <p:spPr>
          <a:xfrm flipH="1">
            <a:off x="5892800" y="3932474"/>
            <a:ext cx="496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9759CCA-2F55-4C18-8A69-672E43D110FF}"/>
              </a:ext>
            </a:extLst>
          </p:cNvPr>
          <p:cNvCxnSpPr/>
          <p:nvPr/>
        </p:nvCxnSpPr>
        <p:spPr>
          <a:xfrm flipH="1">
            <a:off x="7286978" y="3656936"/>
            <a:ext cx="496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345E8C-E926-4D7A-AD54-F11D90A93535}"/>
              </a:ext>
            </a:extLst>
          </p:cNvPr>
          <p:cNvCxnSpPr/>
          <p:nvPr/>
        </p:nvCxnSpPr>
        <p:spPr>
          <a:xfrm flipH="1">
            <a:off x="7286978" y="3788209"/>
            <a:ext cx="496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824CDE-5CA3-4B98-BCAA-5E6A346C6682}"/>
              </a:ext>
            </a:extLst>
          </p:cNvPr>
          <p:cNvCxnSpPr/>
          <p:nvPr/>
        </p:nvCxnSpPr>
        <p:spPr>
          <a:xfrm flipH="1">
            <a:off x="7286978" y="3921794"/>
            <a:ext cx="496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6D989B0-EEFE-4871-A322-299EC72AB304}"/>
              </a:ext>
            </a:extLst>
          </p:cNvPr>
          <p:cNvSpPr txBox="1">
            <a:spLocks/>
          </p:cNvSpPr>
          <p:nvPr/>
        </p:nvSpPr>
        <p:spPr>
          <a:xfrm>
            <a:off x="838200" y="1432291"/>
            <a:ext cx="10515600" cy="4744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Trajectory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4F146F-A1BE-437A-8A9D-52ABBB96BB6F}"/>
              </a:ext>
            </a:extLst>
          </p:cNvPr>
          <p:cNvSpPr txBox="1"/>
          <p:nvPr/>
        </p:nvSpPr>
        <p:spPr>
          <a:xfrm>
            <a:off x="5144654" y="4974174"/>
            <a:ext cx="3104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Altitude-constrained</a:t>
            </a: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120E87BE-5A7C-48BF-95A2-5C2EF2D14599}"/>
              </a:ext>
            </a:extLst>
          </p:cNvPr>
          <p:cNvSpPr/>
          <p:nvPr/>
        </p:nvSpPr>
        <p:spPr>
          <a:xfrm rot="5400000">
            <a:off x="5785013" y="3846787"/>
            <a:ext cx="181708" cy="3104444"/>
          </a:xfrm>
          <a:prstGeom prst="leftBrace">
            <a:avLst>
              <a:gd name="adj1" fmla="val 8252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12E03839-BE6B-4F02-B832-A992584099D7}"/>
              </a:ext>
            </a:extLst>
          </p:cNvPr>
          <p:cNvSpPr/>
          <p:nvPr/>
        </p:nvSpPr>
        <p:spPr>
          <a:xfrm rot="5400000">
            <a:off x="4995743" y="2098021"/>
            <a:ext cx="150513" cy="1136073"/>
          </a:xfrm>
          <a:prstGeom prst="rightBrace">
            <a:avLst>
              <a:gd name="adj1" fmla="val 330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30DE4D-FAA5-4084-8BE8-934EC292FA04}"/>
              </a:ext>
            </a:extLst>
          </p:cNvPr>
          <p:cNvSpPr txBox="1"/>
          <p:nvPr/>
        </p:nvSpPr>
        <p:spPr>
          <a:xfrm>
            <a:off x="4425244" y="2744827"/>
            <a:ext cx="1247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Headway</a:t>
            </a:r>
            <a:br>
              <a:rPr lang="en-US" sz="1400" dirty="0"/>
            </a:br>
            <a:r>
              <a:rPr lang="en-US" sz="1400" dirty="0"/>
              <a:t>requirement</a:t>
            </a:r>
          </a:p>
        </p:txBody>
      </p:sp>
    </p:spTree>
    <p:extLst>
      <p:ext uri="{BB962C8B-B14F-4D97-AF65-F5344CB8AC3E}">
        <p14:creationId xmlns:p14="http://schemas.microsoft.com/office/powerpoint/2010/main" val="815787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982F5-BAC6-4F2A-94A7-2012D7F2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BCE38-9BA0-486C-93DD-390391849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TOGW</a:t>
            </a:r>
          </a:p>
          <a:p>
            <a:pPr lvl="1"/>
            <a:r>
              <a:rPr lang="en-US" dirty="0"/>
              <a:t>Two sets of </a:t>
            </a:r>
            <a:br>
              <a:rPr lang="en-US" dirty="0"/>
            </a:br>
            <a:r>
              <a:rPr lang="en-US" dirty="0"/>
              <a:t>tech assumptions:</a:t>
            </a:r>
          </a:p>
          <a:p>
            <a:pPr lvl="2"/>
            <a:r>
              <a:rPr lang="en-US" dirty="0"/>
              <a:t>Conservative </a:t>
            </a:r>
            <a:br>
              <a:rPr lang="en-US" dirty="0"/>
            </a:br>
            <a:r>
              <a:rPr lang="en-US" dirty="0"/>
              <a:t>(assumptions listed previously)</a:t>
            </a:r>
          </a:p>
          <a:p>
            <a:pPr lvl="2"/>
            <a:r>
              <a:rPr lang="en-US" dirty="0"/>
              <a:t>Optimistic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DC675-7725-4FE2-AB4E-483FBDDC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3597EB-7FD6-4D33-86BA-04F88AF7C3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618C998-0A10-4ECE-ADC4-88C2D432A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29331"/>
              </p:ext>
            </p:extLst>
          </p:nvPr>
        </p:nvGraphicFramePr>
        <p:xfrm>
          <a:off x="4394200" y="1292320"/>
          <a:ext cx="558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1920781747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4206472389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3489540049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64216850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TOGW [kg], Conservative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356758"/>
                  </a:ext>
                </a:extLst>
              </a:tr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Altitude Cycling?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19525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5112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Airspeed </a:t>
                      </a:r>
                      <a:br>
                        <a:rPr lang="en-US" dirty="0"/>
                      </a:br>
                      <a:r>
                        <a:rPr lang="en-US" dirty="0"/>
                        <a:t>Cycling?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DNC*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DNC*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592348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DNC*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272.5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80219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4B6032F-CA16-47D3-85BB-2E8F5B5FEDB8}"/>
              </a:ext>
            </a:extLst>
          </p:cNvPr>
          <p:cNvSpPr txBox="1"/>
          <p:nvPr/>
        </p:nvSpPr>
        <p:spPr>
          <a:xfrm>
            <a:off x="4733636" y="5986800"/>
            <a:ext cx="524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DNC = “Does Not Close”</a:t>
            </a:r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2E2087FB-E893-45C1-8432-AC48D7F0E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103256"/>
              </p:ext>
            </p:extLst>
          </p:nvPr>
        </p:nvGraphicFramePr>
        <p:xfrm>
          <a:off x="4394200" y="3531064"/>
          <a:ext cx="558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1920781747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4206472389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3489540049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642168502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TOGW [kg], Optimistic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356758"/>
                  </a:ext>
                </a:extLst>
              </a:tr>
              <a:tr h="37084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Altitude Cycling?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19525"/>
                  </a:ext>
                </a:extLst>
              </a:tr>
              <a:tr h="37084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5112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Airspeed </a:t>
                      </a:r>
                      <a:br>
                        <a:rPr lang="en-US" dirty="0"/>
                      </a:br>
                      <a:r>
                        <a:rPr lang="en-US" dirty="0"/>
                        <a:t>Cycling?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236.5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204.6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592348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108.7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802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12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FCCD6-EA69-43DE-9F21-3AE7DA52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FDD115-1DDC-427D-9DBB-DDA1E0105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5063" y="1431925"/>
            <a:ext cx="6901873" cy="47450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35723-EF82-45F0-B81A-5D0BDC58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CD589A-B2FE-4B85-8FE6-246F5B0213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20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2129F-1806-4F86-9F99-5C0014987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913472-3D7C-4F45-81DD-FF0FB2AC4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5063" y="1431925"/>
            <a:ext cx="6901873" cy="47450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3D59A-09D9-4A7D-ACD2-83CD632F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1549A-F87F-43BE-9679-C1C7718229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85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2129F-1806-4F86-9F99-5C0014987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81991F-6EF0-49C8-A4B7-D571020F2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5063" y="1431925"/>
            <a:ext cx="6901873" cy="47450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3D59A-09D9-4A7D-ACD2-83CD632F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1549A-F87F-43BE-9679-C1C7718229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15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2129F-1806-4F86-9F99-5C0014987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2FA578-4C4C-4A50-849C-486F3BDBD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5063" y="1431925"/>
            <a:ext cx="6901873" cy="47450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3D59A-09D9-4A7D-ACD2-83CD632F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1549A-F87F-43BE-9679-C1C7718229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21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2129F-1806-4F86-9F99-5C0014987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4205E1-7B8D-44D2-A061-246EB1F84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5063" y="1431925"/>
            <a:ext cx="6901873" cy="47450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3D59A-09D9-4A7D-ACD2-83CD632F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1549A-F87F-43BE-9679-C1C7718229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2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2D71-6772-41BB-AF4C-D02294037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610C0-2A28-44F2-BD17-F350F3236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two missions:</a:t>
            </a:r>
          </a:p>
          <a:p>
            <a:r>
              <a:rPr lang="en-US" dirty="0"/>
              <a:t>Track storm</a:t>
            </a:r>
          </a:p>
          <a:p>
            <a:r>
              <a:rPr lang="en-US" dirty="0" err="1"/>
              <a:t>Stationkeep</a:t>
            </a:r>
            <a:r>
              <a:rPr lang="en-US" dirty="0"/>
              <a:t> (sizes aircraft, we only care about this)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you not only optimize the design of the aircraft, but you also optimize </a:t>
            </a:r>
            <a:r>
              <a:rPr lang="en-US" i="1" dirty="0"/>
              <a:t>how</a:t>
            </a:r>
            <a:r>
              <a:rPr lang="en-US" dirty="0"/>
              <a:t> and </a:t>
            </a:r>
            <a:r>
              <a:rPr lang="en-US" i="1" dirty="0"/>
              <a:t>where</a:t>
            </a:r>
            <a:r>
              <a:rPr lang="en-US" dirty="0"/>
              <a:t> you fly the aircraft?</a:t>
            </a:r>
          </a:p>
          <a:p>
            <a:r>
              <a:rPr lang="en-US" dirty="0"/>
              <a:t>There is diurnal cycling of power into the system; it’s likely that the optimal trajectory takes advantage of this</a:t>
            </a:r>
          </a:p>
          <a:p>
            <a:pPr lvl="1"/>
            <a:r>
              <a:rPr lang="en-US" dirty="0"/>
              <a:t>Altitude cycling</a:t>
            </a:r>
          </a:p>
          <a:p>
            <a:pPr lvl="1"/>
            <a:r>
              <a:rPr lang="en-US" dirty="0"/>
              <a:t>Airspeed cycling</a:t>
            </a:r>
          </a:p>
          <a:p>
            <a:pPr lvl="1"/>
            <a:r>
              <a:rPr lang="en-US" dirty="0"/>
              <a:t>How much of a benefit is this?</a:t>
            </a:r>
          </a:p>
          <a:p>
            <a:r>
              <a:rPr lang="en-US" dirty="0"/>
              <a:t>How do you design a multipoint-optimized airplane? Is it worth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6630E-99B8-4F6B-A739-618C4F422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1CD20-E13A-4182-988F-92BF2334A5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42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646F0-75DB-4248-8ED0-2D2C02DE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CBE30-C975-4F04-9F9B-109A5FD42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32291"/>
            <a:ext cx="5316111" cy="47446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huge benefits for solar aircraft if you do coupled design and trajectory optimization!</a:t>
            </a:r>
          </a:p>
          <a:p>
            <a:r>
              <a:rPr lang="en-US" dirty="0"/>
              <a:t>Considerations:</a:t>
            </a:r>
          </a:p>
          <a:p>
            <a:pPr lvl="1"/>
            <a:r>
              <a:rPr lang="en-US" dirty="0"/>
              <a:t>Winds (although we designed to 29 m/s, and the 99</a:t>
            </a:r>
            <a:r>
              <a:rPr lang="en-US" baseline="30000" dirty="0"/>
              <a:t>th</a:t>
            </a:r>
            <a:r>
              <a:rPr lang="en-US" dirty="0"/>
              <a:t> percentile CONUS summer 24-hour wind speed @ 69 </a:t>
            </a:r>
            <a:r>
              <a:rPr lang="en-US" dirty="0" err="1"/>
              <a:t>kft</a:t>
            </a:r>
            <a:r>
              <a:rPr lang="en-US" dirty="0"/>
              <a:t> is around 19.5 m/s)</a:t>
            </a:r>
          </a:p>
          <a:p>
            <a:pPr lvl="2"/>
            <a:r>
              <a:rPr lang="en-US" dirty="0"/>
              <a:t>Time-of-day effects could help or hurt</a:t>
            </a:r>
          </a:p>
          <a:p>
            <a:pPr lvl="1"/>
            <a:r>
              <a:rPr lang="en-US" dirty="0"/>
              <a:t>Propeller advance ratio, RPM (solvable)</a:t>
            </a:r>
          </a:p>
          <a:p>
            <a:pPr lvl="2"/>
            <a:r>
              <a:rPr lang="en-US" dirty="0"/>
              <a:t>Variable pitch, gearbox?</a:t>
            </a:r>
          </a:p>
          <a:p>
            <a:pPr lvl="1"/>
            <a:r>
              <a:rPr lang="en-US" dirty="0"/>
              <a:t>Temperature is not an issue</a:t>
            </a:r>
          </a:p>
          <a:p>
            <a:pPr lvl="1"/>
            <a:r>
              <a:rPr lang="en-US" dirty="0"/>
              <a:t>Stretching structural weight assumptions at the low end</a:t>
            </a:r>
          </a:p>
          <a:p>
            <a:pPr lvl="1"/>
            <a:r>
              <a:rPr lang="en-US" dirty="0"/>
              <a:t>Ascent</a:t>
            </a:r>
          </a:p>
          <a:p>
            <a:r>
              <a:rPr lang="en-US" dirty="0"/>
              <a:t>Notes</a:t>
            </a:r>
          </a:p>
          <a:p>
            <a:pPr lvl="1"/>
            <a:r>
              <a:rPr lang="en-US" dirty="0"/>
              <a:t>Solar panel efficiency &amp; weight matters little compared to battery weight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BEB72-EB97-4478-9EEC-3BD0EDB02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D5191-4D7E-4100-8065-55FB5BEB55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2355C-42A7-4A67-8516-987E749B4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53" y="1870883"/>
            <a:ext cx="5980386" cy="250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51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4F5A-A20B-45AF-A663-4DC87EB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Optimization Strategies: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1338-DA91-44EF-A00D-E5072D472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8160"/>
            <a:ext cx="10515600" cy="437926"/>
          </a:xfrm>
        </p:spPr>
        <p:txBody>
          <a:bodyPr/>
          <a:lstStyle/>
          <a:p>
            <a:r>
              <a:rPr lang="en-US" dirty="0"/>
              <a:t>Aircraft design is fundamentally an optimization problem: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4893E-3453-402D-9D8B-B2B782DD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1504A3-38D8-41A7-AC91-296F7A4432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FFFC9-6B14-4B46-8B9F-010D888A1E57}"/>
              </a:ext>
            </a:extLst>
          </p:cNvPr>
          <p:cNvGrpSpPr/>
          <p:nvPr/>
        </p:nvGrpSpPr>
        <p:grpSpPr>
          <a:xfrm>
            <a:off x="345057" y="1870217"/>
            <a:ext cx="11835437" cy="2070276"/>
            <a:chOff x="-664231" y="1870217"/>
            <a:chExt cx="11835437" cy="20702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CC6935-25D0-4CB8-BEA6-F167DA0C5FB1}"/>
                </a:ext>
              </a:extLst>
            </p:cNvPr>
            <p:cNvSpPr txBox="1"/>
            <p:nvPr/>
          </p:nvSpPr>
          <p:spPr>
            <a:xfrm>
              <a:off x="1807444" y="1870217"/>
              <a:ext cx="21738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Minimize:</a:t>
              </a:r>
            </a:p>
            <a:p>
              <a:pPr algn="r"/>
              <a:r>
                <a:rPr lang="en-US" dirty="0"/>
                <a:t>With respect to:</a:t>
              </a:r>
            </a:p>
            <a:p>
              <a:pPr algn="r"/>
              <a:r>
                <a:rPr lang="en-US" dirty="0"/>
                <a:t>Subject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134CCD-A0AF-4F51-BE03-B2012B06117C}"/>
                    </a:ext>
                  </a:extLst>
                </p:cNvPr>
                <p:cNvSpPr txBox="1"/>
                <p:nvPr/>
              </p:nvSpPr>
              <p:spPr>
                <a:xfrm>
                  <a:off x="3981299" y="1870217"/>
                  <a:ext cx="7189907" cy="9447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</m:oMath>
                    </m:oMathPara>
                  </a14:m>
                  <a:endParaRPr lang="en-US" dirty="0">
                    <a:solidFill>
                      <a:schemeClr val="accent6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𝐶𝑂𝑁𝑂𝑃𝑆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𝑡𝑟𝑎𝑗𝑒𝑐𝑡𝑜𝑟𝑦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𝑣𝑒h𝑖𝑐𝑙𝑒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𝑔𝑒𝑜𝑚𝑒𝑡𝑟𝑦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𝑜𝑡h𝑒𝑟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𝑑𝑒𝑠𝑖𝑔𝑛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a14:m>
                  <a:endParaRPr lang="en-US" dirty="0">
                    <a:solidFill>
                      <a:schemeClr val="accent1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𝑀𝑖𝑠𝑠𝑖𝑜𝑛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𝑓𝑒𝑎𝑠𝑖𝑏𝑖𝑙𝑖𝑡𝑦</m:t>
                      </m:r>
                    </m:oMath>
                  </a14:m>
                  <a:r>
                    <a:rPr lang="en-US" dirty="0">
                      <a:solidFill>
                        <a:schemeClr val="accent2"/>
                      </a:solidFill>
                    </a:rPr>
                    <a:t> (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𝑟𝑖𝑠𝑘</m:t>
                      </m:r>
                      <m:r>
                        <a:rPr lang="en-US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𝑟𝑖𝑠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𝑎𝑐𝑐𝑒𝑝𝑡𝑎𝑏𝑙𝑒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accent2"/>
                      </a:solidFill>
                    </a:rPr>
                    <a:t>),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𝑝h𝑦𝑠𝑖𝑐𝑠</m:t>
                      </m:r>
                    </m:oMath>
                  </a14:m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134CCD-A0AF-4F51-BE03-B2012B0611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1299" y="1870217"/>
                  <a:ext cx="7189907" cy="944746"/>
                </a:xfrm>
                <a:prstGeom prst="rect">
                  <a:avLst/>
                </a:prstGeom>
                <a:blipFill>
                  <a:blip r:embed="rId2"/>
                  <a:stretch>
                    <a:fillRect b="-77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D47922-30BD-4077-BA9B-520ECAC28B66}"/>
                </a:ext>
              </a:extLst>
            </p:cNvPr>
            <p:cNvSpPr txBox="1"/>
            <p:nvPr/>
          </p:nvSpPr>
          <p:spPr>
            <a:xfrm>
              <a:off x="1807444" y="3017163"/>
              <a:ext cx="21738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Maximize:</a:t>
              </a:r>
            </a:p>
            <a:p>
              <a:pPr algn="r"/>
              <a:r>
                <a:rPr lang="en-US" dirty="0"/>
                <a:t>With respect to:</a:t>
              </a:r>
            </a:p>
            <a:p>
              <a:pPr algn="r"/>
              <a:r>
                <a:rPr lang="en-US" dirty="0"/>
                <a:t>Subject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E96AC05-6071-43FA-BA3B-78F10135979E}"/>
                    </a:ext>
                  </a:extLst>
                </p:cNvPr>
                <p:cNvSpPr txBox="1"/>
                <p:nvPr/>
              </p:nvSpPr>
              <p:spPr>
                <a:xfrm>
                  <a:off x="3981299" y="3017163"/>
                  <a:ext cx="7189907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𝑅𝑎𝑛𝑔𝑒</m:t>
                        </m:r>
                      </m:oMath>
                    </m:oMathPara>
                  </a14:m>
                  <a:endParaRPr lang="en-US" dirty="0">
                    <a:solidFill>
                      <a:schemeClr val="accent6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𝑇𝑟𝑎𝑗𝑒𝑐𝑡𝑜𝑟𝑦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𝑣𝑒h𝑖𝑐𝑙𝑒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𝑔𝑒𝑜𝑚𝑒𝑡𝑟𝑦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𝑜𝑡h𝑒𝑟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𝑑𝑒𝑠𝑖𝑔𝑛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a14:m>
                  <a:endParaRPr lang="en-US" b="0" dirty="0">
                    <a:solidFill>
                      <a:schemeClr val="accent1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𝑃𝑎𝑐𝑘𝑎𝑔𝑖𝑛𝑔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𝐶𝑂𝑁𝑂𝑃𝑆</m:t>
                      </m:r>
                    </m:oMath>
                  </a14:m>
                  <a:r>
                    <a:rPr lang="en-US" dirty="0">
                      <a:solidFill>
                        <a:schemeClr val="accent2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𝑝h𝑦𝑠𝑖𝑐𝑠</m:t>
                      </m:r>
                    </m:oMath>
                  </a14:m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E96AC05-6071-43FA-BA3B-78F101359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1299" y="3017163"/>
                  <a:ext cx="7189907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254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5865C1FF-13AE-4037-81DD-2FE00F3B0CAD}"/>
                </a:ext>
              </a:extLst>
            </p:cNvPr>
            <p:cNvSpPr/>
            <p:nvPr/>
          </p:nvSpPr>
          <p:spPr>
            <a:xfrm>
              <a:off x="1509624" y="1870217"/>
              <a:ext cx="297820" cy="923330"/>
            </a:xfrm>
            <a:prstGeom prst="leftBrace">
              <a:avLst>
                <a:gd name="adj1" fmla="val 7750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7A997149-4111-42DC-844B-8FDF9B03B645}"/>
                </a:ext>
              </a:extLst>
            </p:cNvPr>
            <p:cNvSpPr/>
            <p:nvPr/>
          </p:nvSpPr>
          <p:spPr>
            <a:xfrm>
              <a:off x="1509624" y="3017163"/>
              <a:ext cx="297820" cy="923330"/>
            </a:xfrm>
            <a:prstGeom prst="leftBrace">
              <a:avLst>
                <a:gd name="adj1" fmla="val 7750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71AA88-8C54-450D-9AE3-8BA15434CE4F}"/>
                </a:ext>
              </a:extLst>
            </p:cNvPr>
            <p:cNvSpPr txBox="1"/>
            <p:nvPr/>
          </p:nvSpPr>
          <p:spPr>
            <a:xfrm>
              <a:off x="-664231" y="2016863"/>
              <a:ext cx="2173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Typical</a:t>
              </a:r>
            </a:p>
            <a:p>
              <a:pPr algn="r"/>
              <a:r>
                <a:rPr lang="en-US" dirty="0"/>
                <a:t>Aircraft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0F7A3D-7E7A-4938-A561-146C929235D8}"/>
                </a:ext>
              </a:extLst>
            </p:cNvPr>
            <p:cNvSpPr txBox="1"/>
            <p:nvPr/>
          </p:nvSpPr>
          <p:spPr>
            <a:xfrm>
              <a:off x="-664231" y="3017163"/>
              <a:ext cx="2173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dirty="0"/>
            </a:p>
            <a:p>
              <a:pPr algn="r"/>
              <a:r>
                <a:rPr lang="en-US" dirty="0"/>
                <a:t>Firefly</a:t>
              </a: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7A0063F-C591-4E3F-903C-2A036678CC1B}"/>
              </a:ext>
            </a:extLst>
          </p:cNvPr>
          <p:cNvSpPr txBox="1">
            <a:spLocks/>
          </p:cNvSpPr>
          <p:nvPr/>
        </p:nvSpPr>
        <p:spPr>
          <a:xfrm>
            <a:off x="838200" y="4017463"/>
            <a:ext cx="10515600" cy="22668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Highly multidisciplinary: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Problem size (tens of thousands of variables and constraints)</a:t>
            </a:r>
          </a:p>
          <a:p>
            <a:pPr lvl="1"/>
            <a:r>
              <a:rPr lang="en-US" dirty="0"/>
              <a:t>The circle-closing problem!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127198-793E-433C-8B4E-EB7836CB59ED}"/>
              </a:ext>
            </a:extLst>
          </p:cNvPr>
          <p:cNvSpPr txBox="1"/>
          <p:nvPr/>
        </p:nvSpPr>
        <p:spPr>
          <a:xfrm>
            <a:off x="2018580" y="4535252"/>
            <a:ext cx="8721307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Aerodynamics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Propulsion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Stability &amp;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Trajectory/Dynamics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Packaging/Deployment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BABDEC-EBC8-4F33-89EC-2EAAF23D89F3}"/>
              </a:ext>
            </a:extLst>
          </p:cNvPr>
          <p:cNvCxnSpPr>
            <a:cxnSpLocks/>
          </p:cNvCxnSpPr>
          <p:nvPr/>
        </p:nvCxnSpPr>
        <p:spPr>
          <a:xfrm>
            <a:off x="7702061" y="1350203"/>
            <a:ext cx="6564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D36DA5-87F7-4476-8072-69739ECAC7CE}"/>
                  </a:ext>
                </a:extLst>
              </p:cNvPr>
              <p:cNvSpPr txBox="1"/>
              <p:nvPr/>
            </p:nvSpPr>
            <p:spPr>
              <a:xfrm>
                <a:off x="8489056" y="888538"/>
                <a:ext cx="22508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𝑂𝑏𝑗𝑒𝑐𝑡𝑖𝑣𝑒𝑠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𝑉𝑎𝑟𝑖𝑎𝑏𝑙𝑒𝑠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𝐶𝑜𝑛𝑠𝑡𝑟𝑎𝑖𝑛𝑡𝑠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D36DA5-87F7-4476-8072-69739ECAC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056" y="888538"/>
                <a:ext cx="2250831" cy="923330"/>
              </a:xfrm>
              <a:prstGeom prst="rect">
                <a:avLst/>
              </a:prstGeom>
              <a:blipFill>
                <a:blip r:embed="rId4"/>
                <a:stretch>
                  <a:fillRect l="-813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469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5C09-1D04-4E1D-91DF-60ADF57A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Optimization Strategies: Motivation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C44BBA-F5C7-4B73-8E1F-726D8B8F9566}"/>
              </a:ext>
            </a:extLst>
          </p:cNvPr>
          <p:cNvSpPr/>
          <p:nvPr/>
        </p:nvSpPr>
        <p:spPr>
          <a:xfrm>
            <a:off x="968829" y="1154602"/>
            <a:ext cx="10515600" cy="5004655"/>
          </a:xfrm>
          <a:prstGeom prst="rect">
            <a:avLst/>
          </a:prstGeom>
          <a:noFill/>
        </p:spPr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CA9E512-3896-4FB8-A425-06B087C42793}"/>
              </a:ext>
            </a:extLst>
          </p:cNvPr>
          <p:cNvSpPr/>
          <p:nvPr/>
        </p:nvSpPr>
        <p:spPr>
          <a:xfrm>
            <a:off x="5379399" y="926029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Aerodynamics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A5CC0-B488-4C30-AEDE-402F8A7B6ECF}"/>
              </a:ext>
            </a:extLst>
          </p:cNvPr>
          <p:cNvSpPr/>
          <p:nvPr/>
        </p:nvSpPr>
        <p:spPr>
          <a:xfrm>
            <a:off x="7481018" y="1263967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Structures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512116-3EED-4869-B5C1-88928A97CC25}"/>
              </a:ext>
            </a:extLst>
          </p:cNvPr>
          <p:cNvSpPr/>
          <p:nvPr/>
        </p:nvSpPr>
        <p:spPr>
          <a:xfrm>
            <a:off x="8947448" y="3087893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Propulsion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C5FCF6E-68C8-4DFF-878E-A0649D29B5BC}"/>
              </a:ext>
            </a:extLst>
          </p:cNvPr>
          <p:cNvSpPr/>
          <p:nvPr/>
        </p:nvSpPr>
        <p:spPr>
          <a:xfrm>
            <a:off x="7085817" y="4763045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Stability &amp; Control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772ACC-F3E0-4F3E-BA59-5D0A0D81748E}"/>
              </a:ext>
            </a:extLst>
          </p:cNvPr>
          <p:cNvSpPr/>
          <p:nvPr/>
        </p:nvSpPr>
        <p:spPr>
          <a:xfrm>
            <a:off x="3672984" y="4763045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Trajectory / Dynamics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4C4000-B941-4EFF-938A-F87505A7C4E7}"/>
              </a:ext>
            </a:extLst>
          </p:cNvPr>
          <p:cNvSpPr/>
          <p:nvPr/>
        </p:nvSpPr>
        <p:spPr>
          <a:xfrm>
            <a:off x="1811352" y="3087893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Weights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E747195-8E5F-403A-A140-E548BF0F7EA6}"/>
              </a:ext>
            </a:extLst>
          </p:cNvPr>
          <p:cNvSpPr/>
          <p:nvPr/>
        </p:nvSpPr>
        <p:spPr>
          <a:xfrm>
            <a:off x="3277780" y="1263967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Packaging / Deployment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AC4F7-CC14-4241-BC54-2CC78D9DD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EA08B-33C7-4288-B203-986A997EC7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15BC9EA-8F29-46EC-9EF6-346F6F5B7A24}"/>
              </a:ext>
            </a:extLst>
          </p:cNvPr>
          <p:cNvSpPr/>
          <p:nvPr/>
        </p:nvSpPr>
        <p:spPr>
          <a:xfrm>
            <a:off x="5377650" y="3088320"/>
            <a:ext cx="1436700" cy="1436700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Geometry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94259D-5612-4D86-99EA-FCABE6DC93C5}"/>
              </a:ext>
            </a:extLst>
          </p:cNvPr>
          <p:cNvSpPr/>
          <p:nvPr/>
        </p:nvSpPr>
        <p:spPr>
          <a:xfrm>
            <a:off x="366424" y="4783073"/>
            <a:ext cx="1444928" cy="1444928"/>
          </a:xfrm>
          <a:custGeom>
            <a:avLst/>
            <a:gdLst>
              <a:gd name="connsiteX0" fmla="*/ 0 w 1165547"/>
              <a:gd name="connsiteY0" fmla="*/ 582774 h 1165547"/>
              <a:gd name="connsiteX1" fmla="*/ 582774 w 1165547"/>
              <a:gd name="connsiteY1" fmla="*/ 0 h 1165547"/>
              <a:gd name="connsiteX2" fmla="*/ 1165548 w 1165547"/>
              <a:gd name="connsiteY2" fmla="*/ 582774 h 1165547"/>
              <a:gd name="connsiteX3" fmla="*/ 582774 w 1165547"/>
              <a:gd name="connsiteY3" fmla="*/ 1165548 h 1165547"/>
              <a:gd name="connsiteX4" fmla="*/ 0 w 1165547"/>
              <a:gd name="connsiteY4" fmla="*/ 582774 h 1165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5547" h="1165547">
                <a:moveTo>
                  <a:pt x="0" y="582774"/>
                </a:moveTo>
                <a:cubicBezTo>
                  <a:pt x="0" y="260917"/>
                  <a:pt x="260917" y="0"/>
                  <a:pt x="582774" y="0"/>
                </a:cubicBezTo>
                <a:cubicBezTo>
                  <a:pt x="904631" y="0"/>
                  <a:pt x="1165548" y="260917"/>
                  <a:pt x="1165548" y="582774"/>
                </a:cubicBezTo>
                <a:cubicBezTo>
                  <a:pt x="1165548" y="904631"/>
                  <a:pt x="904631" y="1165548"/>
                  <a:pt x="582774" y="1165548"/>
                </a:cubicBezTo>
                <a:cubicBezTo>
                  <a:pt x="260917" y="1165548"/>
                  <a:pt x="0" y="904631"/>
                  <a:pt x="0" y="582774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3390" tIns="183390" rIns="183390" bIns="18339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Range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163F7A-FB35-4D85-B69B-0077FD9D9870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6824328" y="1648494"/>
            <a:ext cx="656690" cy="33793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3E007AA-D524-43B2-AD99-2B6A3997E8C9}"/>
              </a:ext>
            </a:extLst>
          </p:cNvPr>
          <p:cNvCxnSpPr>
            <a:cxnSpLocks/>
          </p:cNvCxnSpPr>
          <p:nvPr/>
        </p:nvCxnSpPr>
        <p:spPr>
          <a:xfrm flipH="1">
            <a:off x="4693189" y="2294109"/>
            <a:ext cx="1050893" cy="253281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8050E2-E663-4791-9860-5D023CD086B4}"/>
              </a:ext>
            </a:extLst>
          </p:cNvPr>
          <p:cNvCxnSpPr>
            <a:cxnSpLocks/>
          </p:cNvCxnSpPr>
          <p:nvPr/>
        </p:nvCxnSpPr>
        <p:spPr>
          <a:xfrm flipH="1">
            <a:off x="5102988" y="4170850"/>
            <a:ext cx="3879743" cy="110407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D0779B0-98D9-4234-872D-9CC1DAEB0146}"/>
              </a:ext>
            </a:extLst>
          </p:cNvPr>
          <p:cNvCxnSpPr>
            <a:cxnSpLocks/>
          </p:cNvCxnSpPr>
          <p:nvPr/>
        </p:nvCxnSpPr>
        <p:spPr>
          <a:xfrm flipH="1">
            <a:off x="5170732" y="5472175"/>
            <a:ext cx="1870770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C035DEC-318F-40D2-8E50-A7D5983D15C5}"/>
              </a:ext>
            </a:extLst>
          </p:cNvPr>
          <p:cNvCxnSpPr>
            <a:cxnSpLocks/>
          </p:cNvCxnSpPr>
          <p:nvPr/>
        </p:nvCxnSpPr>
        <p:spPr>
          <a:xfrm>
            <a:off x="6582283" y="2194696"/>
            <a:ext cx="1037372" cy="256834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E54AFB-DEC9-42F4-AA9B-59EB58E56282}"/>
              </a:ext>
            </a:extLst>
          </p:cNvPr>
          <p:cNvCxnSpPr>
            <a:cxnSpLocks/>
          </p:cNvCxnSpPr>
          <p:nvPr/>
        </p:nvCxnSpPr>
        <p:spPr>
          <a:xfrm>
            <a:off x="3174577" y="4097703"/>
            <a:ext cx="3918796" cy="1157583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F3227F-2F10-44BD-BF31-846580379361}"/>
              </a:ext>
            </a:extLst>
          </p:cNvPr>
          <p:cNvCxnSpPr>
            <a:cxnSpLocks/>
          </p:cNvCxnSpPr>
          <p:nvPr/>
        </p:nvCxnSpPr>
        <p:spPr>
          <a:xfrm flipH="1" flipV="1">
            <a:off x="4495904" y="2511532"/>
            <a:ext cx="1002976" cy="84106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7EA294-F988-4FF2-B35F-890E6E8F3E1D}"/>
              </a:ext>
            </a:extLst>
          </p:cNvPr>
          <p:cNvCxnSpPr>
            <a:cxnSpLocks/>
          </p:cNvCxnSpPr>
          <p:nvPr/>
        </p:nvCxnSpPr>
        <p:spPr>
          <a:xfrm>
            <a:off x="4553219" y="2455360"/>
            <a:ext cx="1026351" cy="82647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76A31D-1FF6-4B95-94F5-950E061B227A}"/>
              </a:ext>
            </a:extLst>
          </p:cNvPr>
          <p:cNvCxnSpPr>
            <a:cxnSpLocks/>
            <a:stCxn id="17" idx="0"/>
            <a:endCxn id="24" idx="2"/>
          </p:cNvCxnSpPr>
          <p:nvPr/>
        </p:nvCxnSpPr>
        <p:spPr>
          <a:xfrm flipH="1">
            <a:off x="1811353" y="5485510"/>
            <a:ext cx="1861631" cy="2002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E1EFBCB-EF1A-4E43-B466-F747EDBAC83A}"/>
              </a:ext>
            </a:extLst>
          </p:cNvPr>
          <p:cNvCxnSpPr>
            <a:cxnSpLocks/>
            <a:stCxn id="23" idx="1"/>
            <a:endCxn id="9" idx="3"/>
          </p:cNvCxnSpPr>
          <p:nvPr/>
        </p:nvCxnSpPr>
        <p:spPr>
          <a:xfrm flipV="1">
            <a:off x="6096001" y="2370958"/>
            <a:ext cx="5863" cy="71736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95BB14F-C77E-4750-82B4-8F3B32ACF511}"/>
              </a:ext>
            </a:extLst>
          </p:cNvPr>
          <p:cNvCxnSpPr>
            <a:cxnSpLocks/>
          </p:cNvCxnSpPr>
          <p:nvPr/>
        </p:nvCxnSpPr>
        <p:spPr>
          <a:xfrm>
            <a:off x="6666947" y="2159906"/>
            <a:ext cx="2315784" cy="131541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14269E9-15D0-478D-957C-F10E13037688}"/>
              </a:ext>
            </a:extLst>
          </p:cNvPr>
          <p:cNvCxnSpPr>
            <a:cxnSpLocks/>
            <a:stCxn id="23" idx="2"/>
            <a:endCxn id="13" idx="0"/>
          </p:cNvCxnSpPr>
          <p:nvPr/>
        </p:nvCxnSpPr>
        <p:spPr>
          <a:xfrm>
            <a:off x="6814351" y="3806671"/>
            <a:ext cx="2133097" cy="368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58C512A-F366-4E55-A193-790C0F7A3AAC}"/>
              </a:ext>
            </a:extLst>
          </p:cNvPr>
          <p:cNvCxnSpPr>
            <a:cxnSpLocks/>
          </p:cNvCxnSpPr>
          <p:nvPr/>
        </p:nvCxnSpPr>
        <p:spPr>
          <a:xfrm flipV="1">
            <a:off x="6628146" y="2504078"/>
            <a:ext cx="1041572" cy="80318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531C549-D86D-4929-9CDF-721755744017}"/>
              </a:ext>
            </a:extLst>
          </p:cNvPr>
          <p:cNvCxnSpPr>
            <a:cxnSpLocks/>
            <a:stCxn id="23" idx="0"/>
            <a:endCxn id="19" idx="2"/>
          </p:cNvCxnSpPr>
          <p:nvPr/>
        </p:nvCxnSpPr>
        <p:spPr>
          <a:xfrm flipH="1">
            <a:off x="3256281" y="3806671"/>
            <a:ext cx="2121369" cy="3687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99A09D2-CFB9-47C1-AE3B-859F4390AB63}"/>
              </a:ext>
            </a:extLst>
          </p:cNvPr>
          <p:cNvCxnSpPr>
            <a:cxnSpLocks/>
          </p:cNvCxnSpPr>
          <p:nvPr/>
        </p:nvCxnSpPr>
        <p:spPr>
          <a:xfrm flipV="1">
            <a:off x="3226515" y="2327817"/>
            <a:ext cx="4310775" cy="123345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C7C8A76-765E-4A90-BDA7-7015690CDB73}"/>
              </a:ext>
            </a:extLst>
          </p:cNvPr>
          <p:cNvCxnSpPr>
            <a:cxnSpLocks/>
          </p:cNvCxnSpPr>
          <p:nvPr/>
        </p:nvCxnSpPr>
        <p:spPr>
          <a:xfrm>
            <a:off x="3014442" y="4345282"/>
            <a:ext cx="800301" cy="635224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741EB7F-8BDE-4700-A555-179CDC9AF5D8}"/>
              </a:ext>
            </a:extLst>
          </p:cNvPr>
          <p:cNvCxnSpPr>
            <a:cxnSpLocks/>
            <a:endCxn id="21" idx="3"/>
          </p:cNvCxnSpPr>
          <p:nvPr/>
        </p:nvCxnSpPr>
        <p:spPr>
          <a:xfrm flipH="1" flipV="1">
            <a:off x="4000245" y="2708896"/>
            <a:ext cx="286742" cy="207827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BFC5896-96F1-45C4-A999-EFF0F7339F1E}"/>
              </a:ext>
            </a:extLst>
          </p:cNvPr>
          <p:cNvCxnSpPr>
            <a:cxnSpLocks/>
          </p:cNvCxnSpPr>
          <p:nvPr/>
        </p:nvCxnSpPr>
        <p:spPr>
          <a:xfrm flipV="1">
            <a:off x="3145984" y="2153462"/>
            <a:ext cx="2410660" cy="12425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44BC11D-5066-427E-85EC-ED3B1BE52AF9}"/>
              </a:ext>
            </a:extLst>
          </p:cNvPr>
          <p:cNvCxnSpPr>
            <a:cxnSpLocks/>
          </p:cNvCxnSpPr>
          <p:nvPr/>
        </p:nvCxnSpPr>
        <p:spPr>
          <a:xfrm flipH="1">
            <a:off x="3173790" y="2224697"/>
            <a:ext cx="4307228" cy="123556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EBBA957-5F48-458D-B710-AD08E2BE9DF0}"/>
              </a:ext>
            </a:extLst>
          </p:cNvPr>
          <p:cNvSpPr/>
          <p:nvPr/>
        </p:nvSpPr>
        <p:spPr>
          <a:xfrm>
            <a:off x="396273" y="984566"/>
            <a:ext cx="3181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The circle-closing problem!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E4BE21E-43D7-46C1-904E-08EE3222AD1A}"/>
              </a:ext>
            </a:extLst>
          </p:cNvPr>
          <p:cNvCxnSpPr>
            <a:cxnSpLocks/>
          </p:cNvCxnSpPr>
          <p:nvPr/>
        </p:nvCxnSpPr>
        <p:spPr>
          <a:xfrm flipV="1">
            <a:off x="5096113" y="4048623"/>
            <a:ext cx="3886618" cy="112432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4E57DE5-8EE4-45E7-8124-ADF3558A5A49}"/>
              </a:ext>
            </a:extLst>
          </p:cNvPr>
          <p:cNvCxnSpPr>
            <a:cxnSpLocks/>
          </p:cNvCxnSpPr>
          <p:nvPr/>
        </p:nvCxnSpPr>
        <p:spPr>
          <a:xfrm flipV="1">
            <a:off x="4593531" y="2251868"/>
            <a:ext cx="1058782" cy="2533226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0EFCF3B-176C-4979-AACA-0A3574E7F332}"/>
              </a:ext>
            </a:extLst>
          </p:cNvPr>
          <p:cNvSpPr txBox="1"/>
          <p:nvPr/>
        </p:nvSpPr>
        <p:spPr>
          <a:xfrm>
            <a:off x="612018" y="1681833"/>
            <a:ext cx="2257686" cy="7386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br>
              <a:rPr lang="en-US" sz="1400" dirty="0"/>
            </a:br>
            <a:r>
              <a:rPr lang="en-US" sz="1400" dirty="0"/>
              <a:t>Driving dependencies </a:t>
            </a:r>
            <a:br>
              <a:rPr lang="en-US" sz="1400" dirty="0"/>
            </a:br>
            <a:r>
              <a:rPr lang="en-US" sz="1400" dirty="0"/>
              <a:t>(just to 1</a:t>
            </a:r>
            <a:r>
              <a:rPr lang="en-US" sz="1400" baseline="30000" dirty="0"/>
              <a:t>st</a:t>
            </a:r>
            <a:r>
              <a:rPr lang="en-US" sz="1400" dirty="0"/>
              <a:t> order!)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DC18A68-E1FE-445C-9ADC-A5CFCF825208}"/>
              </a:ext>
            </a:extLst>
          </p:cNvPr>
          <p:cNvCxnSpPr/>
          <p:nvPr/>
        </p:nvCxnSpPr>
        <p:spPr>
          <a:xfrm>
            <a:off x="901085" y="1847259"/>
            <a:ext cx="17141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9C3C63-D780-4E7B-AB66-684DBD3838D9}"/>
              </a:ext>
            </a:extLst>
          </p:cNvPr>
          <p:cNvSpPr txBox="1"/>
          <p:nvPr/>
        </p:nvSpPr>
        <p:spPr>
          <a:xfrm>
            <a:off x="8982731" y="717847"/>
            <a:ext cx="300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Guess and check?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54D4FE-2763-41F8-9045-805F414D9DB2}"/>
              </a:ext>
            </a:extLst>
          </p:cNvPr>
          <p:cNvSpPr txBox="1"/>
          <p:nvPr/>
        </p:nvSpPr>
        <p:spPr>
          <a:xfrm>
            <a:off x="8982731" y="1030981"/>
            <a:ext cx="300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Scales very poorly…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D36CA0-E9C9-4E66-A788-E85F4153831F}"/>
              </a:ext>
            </a:extLst>
          </p:cNvPr>
          <p:cNvSpPr txBox="1"/>
          <p:nvPr/>
        </p:nvSpPr>
        <p:spPr>
          <a:xfrm>
            <a:off x="8982730" y="2285731"/>
            <a:ext cx="300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to implicitly solve for all disciplines simultaneously!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0E362-C714-471E-9071-042BDA6DE52F}"/>
              </a:ext>
            </a:extLst>
          </p:cNvPr>
          <p:cNvSpPr txBox="1"/>
          <p:nvPr/>
        </p:nvSpPr>
        <p:spPr>
          <a:xfrm>
            <a:off x="6410425" y="673839"/>
            <a:ext cx="2418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loop! (Implicit)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6790E0-6CD8-4FA5-8E12-C646CE783713}"/>
              </a:ext>
            </a:extLst>
          </p:cNvPr>
          <p:cNvCxnSpPr>
            <a:stCxn id="6" idx="2"/>
          </p:cNvCxnSpPr>
          <p:nvPr/>
        </p:nvCxnSpPr>
        <p:spPr>
          <a:xfrm flipH="1">
            <a:off x="7148932" y="1043171"/>
            <a:ext cx="470723" cy="59756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86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0" grpId="0"/>
      <p:bldP spid="4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A311-531A-4383-8412-0608B0925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Optimization Strategies: Why Do We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C3447-9AC4-4BBD-9326-B46709DE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291"/>
            <a:ext cx="4903237" cy="4744673"/>
          </a:xfrm>
        </p:spPr>
        <p:txBody>
          <a:bodyPr/>
          <a:lstStyle/>
          <a:p>
            <a:r>
              <a:rPr lang="en-US" dirty="0"/>
              <a:t>With new methods, we can solve these complex problems extremely quickly.</a:t>
            </a:r>
          </a:p>
          <a:p>
            <a:pPr lvl="1"/>
            <a:r>
              <a:rPr lang="en-US" dirty="0"/>
              <a:t>Fast enough for interactive design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18524-0EF2-4275-9501-9E26E6F630E8}"/>
              </a:ext>
            </a:extLst>
          </p:cNvPr>
          <p:cNvSpPr txBox="1"/>
          <p:nvPr/>
        </p:nvSpPr>
        <p:spPr>
          <a:xfrm>
            <a:off x="5952931" y="1194318"/>
            <a:ext cx="5915608" cy="5078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Example 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Firefly design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 disciplines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3910 variables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8420 constraints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34321 constraint-variable 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Nonlinear, nonconvex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6.91 seconds to solve on a laptop.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DE8CF-2DBF-4A0B-A0A9-6B203EE70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A40972-EB60-4057-BFB6-71BA132C8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5D9440-8F9C-44C4-9603-2C417C977121}"/>
              </a:ext>
            </a:extLst>
          </p:cNvPr>
          <p:cNvGrpSpPr/>
          <p:nvPr/>
        </p:nvGrpSpPr>
        <p:grpSpPr>
          <a:xfrm>
            <a:off x="6191552" y="3573725"/>
            <a:ext cx="4838095" cy="2485052"/>
            <a:chOff x="6515705" y="3210088"/>
            <a:chExt cx="4838095" cy="24850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68B146D-7FA3-410D-8C1C-05337AC584AA}"/>
                </a:ext>
              </a:extLst>
            </p:cNvPr>
            <p:cNvGrpSpPr/>
            <p:nvPr/>
          </p:nvGrpSpPr>
          <p:grpSpPr>
            <a:xfrm>
              <a:off x="6515705" y="3210088"/>
              <a:ext cx="4838095" cy="2485052"/>
              <a:chOff x="6391967" y="1654986"/>
              <a:chExt cx="4838095" cy="248505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729C568-2173-44D2-BC45-5DDEFA702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91967" y="2825752"/>
                <a:ext cx="2238095" cy="131428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52E8EC3-E57F-4F9D-B6DA-912E349AC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1967" y="2454323"/>
                <a:ext cx="4838095" cy="37142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49ADD45-3503-45D2-9FCF-45A78308E2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392"/>
              <a:stretch/>
            </p:blipFill>
            <p:spPr>
              <a:xfrm>
                <a:off x="6391967" y="1654986"/>
                <a:ext cx="4838095" cy="819048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63BDF5-3457-47D6-99AE-699D3B4C1723}"/>
                </a:ext>
              </a:extLst>
            </p:cNvPr>
            <p:cNvSpPr/>
            <p:nvPr/>
          </p:nvSpPr>
          <p:spPr>
            <a:xfrm>
              <a:off x="8403771" y="4572000"/>
              <a:ext cx="350029" cy="11231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941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1CEB-C906-478A-A858-7C69B200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Why not use </a:t>
            </a:r>
            <a:r>
              <a:rPr lang="en-US" dirty="0" err="1"/>
              <a:t>GPKit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28013-6053-4A0A-9914-470B7FA36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795"/>
            <a:ext cx="8224935" cy="505217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Similarities</a:t>
            </a:r>
          </a:p>
          <a:p>
            <a:pPr lvl="1"/>
            <a:r>
              <a:rPr lang="en-US" dirty="0"/>
              <a:t>AD-accelerated optimization and </a:t>
            </a:r>
            <a:r>
              <a:rPr lang="en-US" dirty="0" err="1"/>
              <a:t>GPKit</a:t>
            </a:r>
            <a:r>
              <a:rPr lang="en-US" dirty="0"/>
              <a:t> are similar in that they are both optimization-first approaches to engineering design</a:t>
            </a:r>
          </a:p>
          <a:p>
            <a:pPr lvl="1"/>
            <a:r>
              <a:rPr lang="en-US" dirty="0"/>
              <a:t>Performance on GP-compatible problems is identical in terms of results, nearly identical in terms of speed</a:t>
            </a:r>
          </a:p>
          <a:p>
            <a:pPr lvl="2"/>
            <a:r>
              <a:rPr lang="en-US" dirty="0"/>
              <a:t>“Simple Wing” example from </a:t>
            </a:r>
            <a:r>
              <a:rPr lang="en-US" dirty="0" err="1"/>
              <a:t>GPKit</a:t>
            </a:r>
            <a:r>
              <a:rPr lang="en-US" dirty="0"/>
              <a:t> documentation:</a:t>
            </a:r>
          </a:p>
          <a:p>
            <a:pPr lvl="3"/>
            <a:r>
              <a:rPr lang="en-US" dirty="0" err="1"/>
              <a:t>GPKit</a:t>
            </a:r>
            <a:r>
              <a:rPr lang="en-US" dirty="0"/>
              <a:t>: 41.9 milliseconds</a:t>
            </a:r>
          </a:p>
          <a:p>
            <a:pPr lvl="3"/>
            <a:r>
              <a:rPr lang="en-US" dirty="0"/>
              <a:t>AD: 32.9 milliseconds</a:t>
            </a:r>
          </a:p>
          <a:p>
            <a:r>
              <a:rPr lang="en-US" dirty="0"/>
              <a:t>Advantages of AD</a:t>
            </a:r>
          </a:p>
          <a:p>
            <a:pPr lvl="1"/>
            <a:r>
              <a:rPr lang="en-US" dirty="0" err="1"/>
              <a:t>GPKit</a:t>
            </a:r>
            <a:r>
              <a:rPr lang="en-US" dirty="0"/>
              <a:t> restricts you not only to convex problems but also to GP-compatible problems*</a:t>
            </a:r>
          </a:p>
          <a:p>
            <a:pPr lvl="2"/>
            <a:r>
              <a:rPr lang="en-US" dirty="0"/>
              <a:t>Can be a huge pain</a:t>
            </a:r>
          </a:p>
          <a:p>
            <a:pPr lvl="2"/>
            <a:r>
              <a:rPr lang="en-US" dirty="0"/>
              <a:t>Engineering time required to do this can defeat the purpose of a conceptual framework (speed)</a:t>
            </a:r>
          </a:p>
          <a:p>
            <a:pPr lvl="1"/>
            <a:r>
              <a:rPr lang="en-US" dirty="0"/>
              <a:t>Extensibility to higher fidelity</a:t>
            </a:r>
          </a:p>
          <a:p>
            <a:pPr lvl="2"/>
            <a:r>
              <a:rPr lang="en-US" dirty="0"/>
              <a:t>GP-compatibility is often not possible for anything higher than zeroth-order analysis</a:t>
            </a:r>
          </a:p>
          <a:p>
            <a:r>
              <a:rPr lang="en-US" dirty="0"/>
              <a:t>Disadvantages of AD</a:t>
            </a:r>
          </a:p>
          <a:p>
            <a:pPr lvl="1"/>
            <a:r>
              <a:rPr lang="en-US" dirty="0"/>
              <a:t>(For nonconvex problems:) problem requires sensible order-of-magnitude initial guesses</a:t>
            </a:r>
          </a:p>
          <a:p>
            <a:pPr lvl="1"/>
            <a:r>
              <a:rPr lang="en-US" dirty="0"/>
              <a:t>(For good performance:) variables, constraints, and objectives should be scaled sensibly</a:t>
            </a:r>
          </a:p>
          <a:p>
            <a:r>
              <a:rPr lang="en-US" dirty="0"/>
              <a:t>Notes:</a:t>
            </a:r>
          </a:p>
          <a:p>
            <a:pPr lvl="1"/>
            <a:r>
              <a:rPr lang="en-US" dirty="0"/>
              <a:t>While it’s true that </a:t>
            </a:r>
            <a:r>
              <a:rPr lang="en-US" dirty="0" err="1"/>
              <a:t>GPKit</a:t>
            </a:r>
            <a:r>
              <a:rPr lang="en-US" dirty="0"/>
              <a:t> offers global optimality and no initial conditions, that’s purely a consequence of fitting a problem into a GP-compatible space. Same thing is true for AD solving a GP-compatible problem.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997B9-FA7F-4555-8BE7-DFF387A7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95F161-FB62-43AB-A8DC-2BA49068F2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98F1437-F845-49FD-BBD8-01E5C596E2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1040417"/>
              </p:ext>
            </p:extLst>
          </p:nvPr>
        </p:nvGraphicFramePr>
        <p:xfrm>
          <a:off x="7823200" y="1357338"/>
          <a:ext cx="5451151" cy="3084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8E6D13F-4601-4C6E-B654-354FBF2D1B9D}"/>
              </a:ext>
            </a:extLst>
          </p:cNvPr>
          <p:cNvSpPr txBox="1"/>
          <p:nvPr/>
        </p:nvSpPr>
        <p:spPr>
          <a:xfrm>
            <a:off x="838200" y="6164329"/>
            <a:ext cx="9406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*SP-compatibility allows solution of a particular type of nonconvex problem, but it doesn’t scale to large problems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95B26B-7D1E-48AE-9363-6DEC48375B3C}"/>
              </a:ext>
            </a:extLst>
          </p:cNvPr>
          <p:cNvSpPr txBox="1"/>
          <p:nvPr/>
        </p:nvSpPr>
        <p:spPr>
          <a:xfrm>
            <a:off x="9303799" y="4412123"/>
            <a:ext cx="2842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Simplified Taxonomy of Optimization Problems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3CDA1-FE79-4FBC-BB81-4C0331BB5B3E}"/>
              </a:ext>
            </a:extLst>
          </p:cNvPr>
          <p:cNvSpPr txBox="1"/>
          <p:nvPr/>
        </p:nvSpPr>
        <p:spPr>
          <a:xfrm>
            <a:off x="3778689" y="2468133"/>
            <a:ext cx="3170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 wins, even without home-field advantage!</a:t>
            </a:r>
          </a:p>
        </p:txBody>
      </p:sp>
    </p:spTree>
    <p:extLst>
      <p:ext uri="{BB962C8B-B14F-4D97-AF65-F5344CB8AC3E}">
        <p14:creationId xmlns:p14="http://schemas.microsoft.com/office/powerpoint/2010/main" val="66266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5272-0779-4753-91A7-FF6F3D37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Optimization Strategies: Framework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AA5E4-2336-4C63-967B-1D14B3188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291"/>
            <a:ext cx="4478932" cy="5060582"/>
          </a:xfrm>
        </p:spPr>
        <p:txBody>
          <a:bodyPr>
            <a:normAutofit/>
          </a:bodyPr>
          <a:lstStyle/>
          <a:p>
            <a:r>
              <a:rPr lang="en-US" dirty="0"/>
              <a:t>Flexible level of fidelity</a:t>
            </a:r>
          </a:p>
          <a:p>
            <a:pPr lvl="1"/>
            <a:r>
              <a:rPr lang="en-US" dirty="0"/>
              <a:t>Low fidelity analyses are useful but insufficient, especially for aerodynamics in this case</a:t>
            </a:r>
          </a:p>
          <a:p>
            <a:pPr lvl="2"/>
            <a:r>
              <a:rPr lang="en-US" dirty="0"/>
              <a:t>Shock formation, laminar-turbulent transition, combustion rates, etc. are highly nonlinear!</a:t>
            </a:r>
          </a:p>
          <a:p>
            <a:r>
              <a:rPr lang="en-US" dirty="0"/>
              <a:t>(Ideally) even capable of handling slightly nonconvex problems</a:t>
            </a:r>
          </a:p>
          <a:p>
            <a:r>
              <a:rPr lang="en-US" dirty="0"/>
              <a:t>“Curse of Dimensionality”</a:t>
            </a:r>
          </a:p>
          <a:p>
            <a:r>
              <a:rPr lang="en-US" dirty="0"/>
              <a:t>Gradient-based optimization is the only tractable approach to large problems</a:t>
            </a:r>
          </a:p>
          <a:p>
            <a:pPr lvl="1"/>
            <a:r>
              <a:rPr lang="en-US" dirty="0"/>
              <a:t>Method of gradient calculation</a:t>
            </a:r>
          </a:p>
          <a:p>
            <a:pPr lvl="2"/>
            <a:r>
              <a:rPr lang="en-US" b="1" u="sng" dirty="0"/>
              <a:t>Computational complexity</a:t>
            </a:r>
          </a:p>
          <a:p>
            <a:pPr lvl="2"/>
            <a:r>
              <a:rPr lang="en-US" dirty="0"/>
              <a:t>Quality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F2B5A-B7BC-4217-91BA-FDEAD027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228924-FA3A-492B-AEA3-51B6F94861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62353-BD83-4558-B814-9C92DCF2B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011" y="987990"/>
            <a:ext cx="4494455" cy="3988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0E1F8E-EEB4-4858-B0C0-6AE209086507}"/>
              </a:ext>
            </a:extLst>
          </p:cNvPr>
          <p:cNvSpPr txBox="1"/>
          <p:nvPr/>
        </p:nvSpPr>
        <p:spPr>
          <a:xfrm>
            <a:off x="7121769" y="4999892"/>
            <a:ext cx="47009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Dimensionality vs. Computational Cost</a:t>
            </a:r>
          </a:p>
          <a:p>
            <a:r>
              <a:rPr lang="en-US" sz="1400" dirty="0"/>
              <a:t>Figure reproduced from </a:t>
            </a:r>
            <a:r>
              <a:rPr lang="en-US" sz="1400" dirty="0">
                <a:hlinkClick r:id="rId3"/>
              </a:rPr>
              <a:t>J. Martins, 2013, “A Very Short Course on Multidisciplinary Design Optimization”</a:t>
            </a:r>
            <a:endParaRPr lang="en-US" sz="1400" dirty="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84ECDEC-9830-425B-8DCB-7C5E501E1A02}"/>
              </a:ext>
            </a:extLst>
          </p:cNvPr>
          <p:cNvSpPr/>
          <p:nvPr/>
        </p:nvSpPr>
        <p:spPr>
          <a:xfrm>
            <a:off x="4367273" y="5306235"/>
            <a:ext cx="181708" cy="759667"/>
          </a:xfrm>
          <a:prstGeom prst="rightBrace">
            <a:avLst>
              <a:gd name="adj1" fmla="val 1303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2E3C9-9DA5-41F0-8CCB-59189C866E8C}"/>
              </a:ext>
            </a:extLst>
          </p:cNvPr>
          <p:cNvSpPr txBox="1"/>
          <p:nvPr/>
        </p:nvSpPr>
        <p:spPr>
          <a:xfrm>
            <a:off x="4601822" y="5363348"/>
            <a:ext cx="1203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Improvement here is the key!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D1B7C9BF-EE3D-43A1-84C3-C71CEB88FA9D}"/>
              </a:ext>
            </a:extLst>
          </p:cNvPr>
          <p:cNvSpPr/>
          <p:nvPr/>
        </p:nvSpPr>
        <p:spPr>
          <a:xfrm>
            <a:off x="4917475" y="4443492"/>
            <a:ext cx="181708" cy="759667"/>
          </a:xfrm>
          <a:prstGeom prst="rightBrace">
            <a:avLst>
              <a:gd name="adj1" fmla="val 1303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447B98-94C8-4C57-A2CE-FE48D0609F6A}"/>
              </a:ext>
            </a:extLst>
          </p:cNvPr>
          <p:cNvSpPr txBox="1"/>
          <p:nvPr/>
        </p:nvSpPr>
        <p:spPr>
          <a:xfrm>
            <a:off x="5099183" y="4532631"/>
            <a:ext cx="2081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Modern methods: second-order (</a:t>
            </a:r>
            <a:r>
              <a:rPr lang="en-US" sz="1400" dirty="0" err="1"/>
              <a:t>Newtonish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583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5272-0779-4753-91A7-FF6F3D37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What is Gradient-based Optimization?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AA5E4-2336-4C63-967B-1D14B3188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291"/>
            <a:ext cx="4220790" cy="5060582"/>
          </a:xfrm>
        </p:spPr>
        <p:txBody>
          <a:bodyPr>
            <a:normAutofit/>
          </a:bodyPr>
          <a:lstStyle/>
          <a:p>
            <a:r>
              <a:rPr lang="en-US" dirty="0"/>
              <a:t>Explain gradient based optimization vs gradient free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F2B5A-B7BC-4217-91BA-FDEAD027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228924-FA3A-492B-AEA3-51B6F94861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9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E7E9-BD1D-4195-AFBC-04EE68AE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Convexity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E9600-5732-4532-A016-623202F93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19BB6F-8F26-41E2-A150-C43A5EF130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C6CE21-8BAC-4692-88D8-FB7ACC55305F}"/>
              </a:ext>
            </a:extLst>
          </p:cNvPr>
          <p:cNvGrpSpPr/>
          <p:nvPr/>
        </p:nvGrpSpPr>
        <p:grpSpPr>
          <a:xfrm>
            <a:off x="197461" y="1151489"/>
            <a:ext cx="4093451" cy="3439420"/>
            <a:chOff x="85726" y="926303"/>
            <a:chExt cx="4093451" cy="34394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BF5689D-DB57-4CCD-89DA-37EFCA1FB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6" y="1295635"/>
              <a:ext cx="4093451" cy="307008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D9F546-8AB3-4E6E-91B8-90ADC73043E8}"/>
                </a:ext>
              </a:extLst>
            </p:cNvPr>
            <p:cNvSpPr txBox="1"/>
            <p:nvPr/>
          </p:nvSpPr>
          <p:spPr>
            <a:xfrm>
              <a:off x="344985" y="926303"/>
              <a:ext cx="38255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Convex</a:t>
              </a:r>
              <a:r>
                <a:rPr lang="en-US" dirty="0"/>
                <a:t> and </a:t>
              </a:r>
              <a:r>
                <a:rPr lang="en-US" dirty="0">
                  <a:solidFill>
                    <a:srgbClr val="FF0000"/>
                  </a:solidFill>
                </a:rPr>
                <a:t>Nonconvex</a:t>
              </a:r>
              <a:r>
                <a:rPr lang="en-US" dirty="0"/>
                <a:t> Functions</a:t>
              </a:r>
            </a:p>
          </p:txBody>
        </p:sp>
      </p:grp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B7E6294-93E7-4BBE-89B3-CEC66F00B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92" y="254020"/>
            <a:ext cx="4402507" cy="330188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E294813-FDD8-45B7-A18C-8F23120D59F2}"/>
              </a:ext>
            </a:extLst>
          </p:cNvPr>
          <p:cNvGrpSpPr/>
          <p:nvPr/>
        </p:nvGrpSpPr>
        <p:grpSpPr>
          <a:xfrm>
            <a:off x="7102545" y="3776239"/>
            <a:ext cx="5055354" cy="2945238"/>
            <a:chOff x="6939185" y="3789710"/>
            <a:chExt cx="5055354" cy="29452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47699D4-0160-4D80-BE58-3F23BA472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9185" y="3789710"/>
              <a:ext cx="5055354" cy="24220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DD7820-09E6-4F49-B893-36657393E953}"/>
                </a:ext>
              </a:extLst>
            </p:cNvPr>
            <p:cNvSpPr txBox="1"/>
            <p:nvPr/>
          </p:nvSpPr>
          <p:spPr>
            <a:xfrm>
              <a:off x="7116385" y="6211728"/>
              <a:ext cx="47009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Figure reproduced from M. Vernacchia, </a:t>
              </a:r>
              <a:r>
                <a:rPr lang="en-US" sz="1400" dirty="0">
                  <a:hlinkClick r:id="rId5"/>
                </a:rPr>
                <a:t>“Modeling Compress. Aero. Of Aircraft in GPs”</a:t>
              </a:r>
              <a:endParaRPr lang="en-US" sz="1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CC04B1-80F6-40AF-A989-5C7377DA0DC9}"/>
                  </a:ext>
                </a:extLst>
              </p:cNvPr>
              <p:cNvSpPr txBox="1"/>
              <p:nvPr/>
            </p:nvSpPr>
            <p:spPr>
              <a:xfrm>
                <a:off x="384561" y="4521040"/>
                <a:ext cx="433271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Definitions (pick one):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If you pick any two points on the curve, the line segment that connects them never goes below the curve.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)≥0</m:t>
                    </m:r>
                  </m:oMath>
                </a14:m>
                <a:r>
                  <a:rPr lang="en-US" dirty="0"/>
                  <a:t> everywhere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CC04B1-80F6-40AF-A989-5C7377DA0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61" y="4521040"/>
                <a:ext cx="4332717" cy="1477328"/>
              </a:xfrm>
              <a:prstGeom prst="rect">
                <a:avLst/>
              </a:prstGeom>
              <a:blipFill>
                <a:blip r:embed="rId6"/>
                <a:stretch>
                  <a:fillRect l="-1125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E007E16-0202-4791-8FE4-9A3D555F684D}"/>
              </a:ext>
            </a:extLst>
          </p:cNvPr>
          <p:cNvSpPr txBox="1"/>
          <p:nvPr/>
        </p:nvSpPr>
        <p:spPr>
          <a:xfrm>
            <a:off x="9501986" y="639381"/>
            <a:ext cx="2552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Log-convexity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Many, but not all simple engineering models can be roughly approximated as log-convex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complex models usually cannot</a:t>
            </a:r>
          </a:p>
        </p:txBody>
      </p:sp>
    </p:spTree>
    <p:extLst>
      <p:ext uri="{BB962C8B-B14F-4D97-AF65-F5344CB8AC3E}">
        <p14:creationId xmlns:p14="http://schemas.microsoft.com/office/powerpoint/2010/main" val="2258810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5272-0779-4753-91A7-FF6F3D37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Backup: A Comparison of Gradient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F2B5A-B7BC-4217-91BA-FDEAD027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228924-FA3A-492B-AEA3-51B6F94861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3FA7296B-B2E5-43BC-AC29-F543373FA8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7978381"/>
                  </p:ext>
                </p:extLst>
              </p:nvPr>
            </p:nvGraphicFramePr>
            <p:xfrm>
              <a:off x="838199" y="1371483"/>
              <a:ext cx="10515600" cy="453684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88668072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56744581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745353011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9074012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958162409"/>
                        </a:ext>
                      </a:extLst>
                    </a:gridCol>
                  </a:tblGrid>
                  <a:tr h="96438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Finite Difference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Symbolic Differentiation*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Analytical Derivatives*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Automatic Differentiation*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5976543"/>
                      </a:ext>
                    </a:extLst>
                  </a:tr>
                  <a:tr h="93619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0" dirty="0"/>
                            <a:t>Pick two points, draw a line:</a:t>
                          </a:r>
                          <a:br>
                            <a:rPr lang="en-US" b="0" dirty="0"/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𝑑𝑓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𝑑𝑥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Use a symbolic engine to compute an expression for the derivative (Wolfram-Alpha, Mathematica)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Hand-compute the derivatives and write separate code to compute them.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Create a computational graph, then chain-rule backwards through it.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2105615"/>
                      </a:ext>
                    </a:extLst>
                  </a:tr>
                  <a:tr h="7111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Computational complexity in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dirty="0"/>
                            <a:t> dimensions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𝒪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(≫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, probably non-polynomial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Potentially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𝒪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oMath>
                          </a14:m>
                          <a:r>
                            <a:rPr lang="en-US" dirty="0"/>
                            <a:t>, though can require a huge amount of work by hand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𝒪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604289"/>
                      </a:ext>
                    </a:extLst>
                  </a:tr>
                  <a:tr h="7111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Exact down to 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dirty="0"/>
                            <a:t>machine precision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No**, usually to 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ra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0354829"/>
                      </a:ext>
                    </a:extLst>
                  </a:tr>
                  <a:tr h="477726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Other Pros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Black-box compatibility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Simplifies expressions where possible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0772140"/>
                      </a:ext>
                    </a:extLst>
                  </a:tr>
                  <a:tr h="7111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Other Cons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Sensitive to small changes in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/>
                            <a:t> (e.g. adaptive-step ODE integration)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Memory usage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Control flow (if/then, for loops, etc.)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 practice, requires an astronomical amount of development work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dirty="0"/>
                            <a:t>Generally requires operator overloading or code parsing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50443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3FA7296B-B2E5-43BC-AC29-F543373FA8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7978381"/>
                  </p:ext>
                </p:extLst>
              </p:nvPr>
            </p:nvGraphicFramePr>
            <p:xfrm>
              <a:off x="838199" y="1371483"/>
              <a:ext cx="10515600" cy="453684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88668072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56744581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745353011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9074012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958162409"/>
                        </a:ext>
                      </a:extLst>
                    </a:gridCol>
                  </a:tblGrid>
                  <a:tr h="96438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Finite Difference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Symbolic Differentiation*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Analytical Derivatives*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Automatic Differentiation*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5976543"/>
                      </a:ext>
                    </a:extLst>
                  </a:tr>
                  <a:tr h="93619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90" t="-103896" r="-301449" b="-2876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Use a symbolic engine to compute an expression for the derivative (Wolfram-Alpha, Mathematica)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Hand-compute the derivatives and write separate code to compute them.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Create a computational graph, then chain-rule backwards through it.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2105615"/>
                      </a:ext>
                    </a:extLst>
                  </a:tr>
                  <a:tr h="7111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0" t="-270690" r="-401449" b="-281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90" t="-270690" r="-301449" b="-281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711" t="-270690" r="-200578" b="-281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80" t="-270690" r="-101159" b="-281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80" t="-270690" r="-1159" b="-281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604289"/>
                      </a:ext>
                    </a:extLst>
                  </a:tr>
                  <a:tr h="7111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0" t="-367521" r="-401449" b="-17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90" t="-367521" r="-301449" b="-17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0354829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Other Pros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Black-box compatibility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Simplifies expressions where possible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60772140"/>
                      </a:ext>
                    </a:extLst>
                  </a:tr>
                  <a:tr h="7111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Other Cons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90" t="-538462" r="-301449" b="-8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Memory usage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dirty="0"/>
                            <a:t>Control flow (if/then, for loops, etc.)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 practice, requires an astronomical amount of development work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:r>
                            <a:rPr lang="en-US" dirty="0"/>
                            <a:t>Generally requires operator overloading or code parsing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50443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F8CA50E-9016-4C83-9B62-DFFC766B5319}"/>
              </a:ext>
            </a:extLst>
          </p:cNvPr>
          <p:cNvSpPr txBox="1"/>
          <p:nvPr/>
        </p:nvSpPr>
        <p:spPr>
          <a:xfrm>
            <a:off x="838198" y="5992340"/>
            <a:ext cx="108849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Unfortunately, the names associated with different methods are not universally accepted by all fields – however, the names listed here reflect dominant trends.</a:t>
            </a:r>
          </a:p>
          <a:p>
            <a:r>
              <a:rPr lang="en-US" sz="1100" dirty="0"/>
              <a:t>** Complex-step finite differencing or higher-precision arithmetic can alleviate the accuracy issue, but these options are even slower and may not be as supported by numerical libraries.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B2910D-9B16-4671-A582-8C22B8B9F86F}"/>
              </a:ext>
            </a:extLst>
          </p:cNvPr>
          <p:cNvSpPr txBox="1"/>
          <p:nvPr/>
        </p:nvSpPr>
        <p:spPr>
          <a:xfrm>
            <a:off x="2919774" y="1046830"/>
            <a:ext cx="843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Method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75E414-4265-4462-ADFC-C7EB0B769C64}"/>
              </a:ext>
            </a:extLst>
          </p:cNvPr>
          <p:cNvSpPr txBox="1"/>
          <p:nvPr/>
        </p:nvSpPr>
        <p:spPr>
          <a:xfrm rot="16200000">
            <a:off x="-3563481" y="3646038"/>
            <a:ext cx="843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Figure of Merit</a:t>
            </a:r>
          </a:p>
        </p:txBody>
      </p:sp>
    </p:spTree>
    <p:extLst>
      <p:ext uri="{BB962C8B-B14F-4D97-AF65-F5344CB8AC3E}">
        <p14:creationId xmlns:p14="http://schemas.microsoft.com/office/powerpoint/2010/main" val="2678065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5272-0779-4753-91A7-FF6F3D37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Optimization Strategies: Automatic 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AA5E4-2336-4C63-967B-1D14B3188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291"/>
            <a:ext cx="5257800" cy="4744673"/>
          </a:xfrm>
        </p:spPr>
        <p:txBody>
          <a:bodyPr/>
          <a:lstStyle/>
          <a:p>
            <a:r>
              <a:rPr lang="en-US" dirty="0"/>
              <a:t>Automatic Differentiation (AD)</a:t>
            </a:r>
          </a:p>
          <a:p>
            <a:pPr lvl="1"/>
            <a:r>
              <a:rPr lang="en-US" dirty="0"/>
              <a:t>A method for computing gradients</a:t>
            </a:r>
          </a:p>
          <a:p>
            <a:pPr lvl="1"/>
            <a:r>
              <a:rPr lang="en-US" dirty="0"/>
              <a:t>Other names: “</a:t>
            </a:r>
            <a:r>
              <a:rPr lang="en-US" dirty="0" err="1"/>
              <a:t>autograd</a:t>
            </a:r>
            <a:r>
              <a:rPr lang="en-US" dirty="0"/>
              <a:t>”, “algorithmic differentiation”, “backpropagation” (machine learning)</a:t>
            </a:r>
          </a:p>
          <a:p>
            <a:pPr lvl="1"/>
            <a:r>
              <a:rPr lang="en-US" dirty="0"/>
              <a:t>Highly related to “adjoint formulations” in the PDE world</a:t>
            </a:r>
          </a:p>
          <a:p>
            <a:r>
              <a:rPr lang="en-US" dirty="0"/>
              <a:t>Why do we care?</a:t>
            </a:r>
          </a:p>
          <a:p>
            <a:pPr lvl="1"/>
            <a:r>
              <a:rPr lang="en-US" dirty="0"/>
              <a:t>Calculate the derivative with respect to </a:t>
            </a:r>
            <a:r>
              <a:rPr lang="en-US" b="1" u="sng" dirty="0"/>
              <a:t>ALL</a:t>
            </a:r>
            <a:r>
              <a:rPr lang="en-US" dirty="0"/>
              <a:t> design variables for the cost of just one extra function call!</a:t>
            </a:r>
            <a:endParaRPr lang="en-US" b="1" u="sng" dirty="0"/>
          </a:p>
          <a:p>
            <a:pPr lvl="1"/>
            <a:r>
              <a:rPr lang="en-US" dirty="0"/>
              <a:t>Gradients at machine precision</a:t>
            </a:r>
          </a:p>
          <a:p>
            <a:pPr lvl="1"/>
            <a:r>
              <a:rPr lang="en-US" dirty="0"/>
              <a:t>Higher-order gradients at same cost</a:t>
            </a:r>
          </a:p>
          <a:p>
            <a:pPr lvl="2"/>
            <a:r>
              <a:rPr lang="en-US" dirty="0"/>
              <a:t>Rapid, precise curvature information pairs well with modern nonlinear SQP-like optimization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F2B5A-B7BC-4217-91BA-FDEAD027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228924-FA3A-492B-AEA3-51B6F94861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62353-BD83-4558-B814-9C92DCF2B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011" y="987990"/>
            <a:ext cx="4494455" cy="3988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0E1F8E-EEB4-4858-B0C0-6AE209086507}"/>
              </a:ext>
            </a:extLst>
          </p:cNvPr>
          <p:cNvSpPr txBox="1"/>
          <p:nvPr/>
        </p:nvSpPr>
        <p:spPr>
          <a:xfrm>
            <a:off x="7121769" y="4999892"/>
            <a:ext cx="470095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Dimensionality vs. Computational Cost</a:t>
            </a:r>
          </a:p>
          <a:p>
            <a:r>
              <a:rPr lang="en-US" sz="1400" dirty="0"/>
              <a:t>Figure reproduced from </a:t>
            </a:r>
            <a:r>
              <a:rPr lang="en-US" sz="1400" dirty="0">
                <a:hlinkClick r:id="rId3"/>
              </a:rPr>
              <a:t>J. Martins, 2013, “A Very Short Course on Multidisciplinary Design Optimization”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72346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4F5A-A20B-45AF-A663-4DC87EB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1338-DA91-44EF-A00D-E5072D472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8160"/>
            <a:ext cx="10515600" cy="437926"/>
          </a:xfrm>
        </p:spPr>
        <p:txBody>
          <a:bodyPr/>
          <a:lstStyle/>
          <a:p>
            <a:r>
              <a:rPr lang="en-US" dirty="0"/>
              <a:t>Aircraft design is fundamentally an optimization problem: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4893E-3453-402D-9D8B-B2B782DD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1504A3-38D8-41A7-AC91-296F7A4432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FFFC9-6B14-4B46-8B9F-010D888A1E57}"/>
              </a:ext>
            </a:extLst>
          </p:cNvPr>
          <p:cNvGrpSpPr/>
          <p:nvPr/>
        </p:nvGrpSpPr>
        <p:grpSpPr>
          <a:xfrm>
            <a:off x="345057" y="1870217"/>
            <a:ext cx="11835437" cy="2070276"/>
            <a:chOff x="-664231" y="1870217"/>
            <a:chExt cx="11835437" cy="20702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CC6935-25D0-4CB8-BEA6-F167DA0C5FB1}"/>
                </a:ext>
              </a:extLst>
            </p:cNvPr>
            <p:cNvSpPr txBox="1"/>
            <p:nvPr/>
          </p:nvSpPr>
          <p:spPr>
            <a:xfrm>
              <a:off x="1807444" y="1870217"/>
              <a:ext cx="21738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Minimize:</a:t>
              </a:r>
            </a:p>
            <a:p>
              <a:pPr algn="r"/>
              <a:r>
                <a:rPr lang="en-US" dirty="0"/>
                <a:t>With respect to:</a:t>
              </a:r>
            </a:p>
            <a:p>
              <a:pPr algn="r"/>
              <a:r>
                <a:rPr lang="en-US" dirty="0"/>
                <a:t>Subject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134CCD-A0AF-4F51-BE03-B2012B06117C}"/>
                    </a:ext>
                  </a:extLst>
                </p:cNvPr>
                <p:cNvSpPr txBox="1"/>
                <p:nvPr/>
              </p:nvSpPr>
              <p:spPr>
                <a:xfrm>
                  <a:off x="3981299" y="1870217"/>
                  <a:ext cx="7189907" cy="9447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𝐶𝑜𝑠𝑡</m:t>
                        </m:r>
                      </m:oMath>
                    </m:oMathPara>
                  </a14:m>
                  <a:endParaRPr lang="en-US" dirty="0">
                    <a:solidFill>
                      <a:schemeClr val="accent6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𝐶𝑂𝑁𝑂𝑃𝑆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𝑡𝑟𝑎𝑗𝑒𝑐𝑡𝑜𝑟𝑦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𝑣𝑒h𝑖𝑐𝑙𝑒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𝑔𝑒𝑜𝑚𝑒𝑡𝑟𝑦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𝑜𝑡h𝑒𝑟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𝑑𝑒𝑠𝑖𝑔𝑛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𝑣𝑎𝑟𝑖𝑎𝑏𝑙𝑒𝑠</m:t>
                      </m:r>
                    </m:oMath>
                  </a14:m>
                  <a:endParaRPr lang="en-US" dirty="0">
                    <a:solidFill>
                      <a:schemeClr val="accent1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𝑀𝑖𝑠𝑠𝑖𝑜𝑛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𝑓𝑒𝑎𝑠𝑖𝑏𝑖𝑙𝑖𝑡𝑦</m:t>
                      </m:r>
                    </m:oMath>
                  </a14:m>
                  <a:r>
                    <a:rPr lang="en-US" dirty="0">
                      <a:solidFill>
                        <a:schemeClr val="accent2"/>
                      </a:solidFill>
                    </a:rPr>
                    <a:t> (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𝑟𝑖𝑠𝑘</m:t>
                      </m:r>
                      <m:r>
                        <a:rPr lang="en-US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𝑟𝑖𝑠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𝑎𝑐𝑐𝑒𝑝𝑡𝑎𝑏𝑙𝑒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accent2"/>
                      </a:solidFill>
                    </a:rPr>
                    <a:t>),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𝑝h𝑦𝑠𝑖𝑐𝑠</m:t>
                      </m:r>
                    </m:oMath>
                  </a14:m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134CCD-A0AF-4F51-BE03-B2012B0611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1299" y="1870217"/>
                  <a:ext cx="7189907" cy="944746"/>
                </a:xfrm>
                <a:prstGeom prst="rect">
                  <a:avLst/>
                </a:prstGeom>
                <a:blipFill>
                  <a:blip r:embed="rId2"/>
                  <a:stretch>
                    <a:fillRect b="-77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D47922-30BD-4077-BA9B-520ECAC28B66}"/>
                </a:ext>
              </a:extLst>
            </p:cNvPr>
            <p:cNvSpPr txBox="1"/>
            <p:nvPr/>
          </p:nvSpPr>
          <p:spPr>
            <a:xfrm>
              <a:off x="1807444" y="3017163"/>
              <a:ext cx="21738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Minimize:</a:t>
              </a:r>
            </a:p>
            <a:p>
              <a:pPr algn="r"/>
              <a:r>
                <a:rPr lang="en-US" dirty="0"/>
                <a:t>With respect to:</a:t>
              </a:r>
            </a:p>
            <a:p>
              <a:pPr algn="r"/>
              <a:r>
                <a:rPr lang="en-US" dirty="0"/>
                <a:t>Subject to: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E96AC05-6071-43FA-BA3B-78F10135979E}"/>
                    </a:ext>
                  </a:extLst>
                </p:cNvPr>
                <p:cNvSpPr txBox="1"/>
                <p:nvPr/>
              </p:nvSpPr>
              <p:spPr>
                <a:xfrm>
                  <a:off x="3981299" y="3017163"/>
                  <a:ext cx="7189907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𝑇𝑂𝐺𝑊</m:t>
                        </m:r>
                      </m:oMath>
                    </m:oMathPara>
                  </a14:m>
                  <a:endParaRPr lang="en-US" dirty="0">
                    <a:solidFill>
                      <a:schemeClr val="accent6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𝑇𝑟𝑎𝑗𝑒𝑐𝑡𝑜𝑟𝑦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𝑣𝑒h𝑖𝑐𝑙𝑒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𝑔𝑒𝑜𝑚𝑒𝑡𝑟𝑦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𝑝𝑜𝑤𝑒𝑟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𝑠𝑦𝑠𝑡𝑒𝑚𝑠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𝐶𝑂𝑁𝑂𝑃𝑆</m:t>
                      </m:r>
                    </m:oMath>
                  </a14:m>
                  <a:r>
                    <a:rPr lang="en-US" dirty="0">
                      <a:solidFill>
                        <a:schemeClr val="accent1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𝑒𝑡𝑐</m:t>
                      </m:r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b="0" dirty="0">
                    <a:solidFill>
                      <a:schemeClr val="accent1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𝑀𝑖𝑠𝑠𝑖𝑜𝑛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𝑓𝑒𝑎𝑠𝑖𝑏𝑖𝑙𝑖𝑡𝑦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𝑤𝑜𝑟𝑠𝑡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𝑑𝑎𝑦</m:t>
                      </m:r>
                    </m:oMath>
                  </a14:m>
                  <a:r>
                    <a:rPr lang="en-US" dirty="0">
                      <a:solidFill>
                        <a:schemeClr val="accent2"/>
                      </a:solidFill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𝑝h𝑦𝑠𝑖𝑐𝑠</m:t>
                      </m:r>
                    </m:oMath>
                  </a14:m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E96AC05-6071-43FA-BA3B-78F1013597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1299" y="3017163"/>
                  <a:ext cx="7189907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254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5865C1FF-13AE-4037-81DD-2FE00F3B0CAD}"/>
                </a:ext>
              </a:extLst>
            </p:cNvPr>
            <p:cNvSpPr/>
            <p:nvPr/>
          </p:nvSpPr>
          <p:spPr>
            <a:xfrm>
              <a:off x="1509624" y="1870217"/>
              <a:ext cx="297820" cy="923330"/>
            </a:xfrm>
            <a:prstGeom prst="leftBrace">
              <a:avLst>
                <a:gd name="adj1" fmla="val 7750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7A997149-4111-42DC-844B-8FDF9B03B645}"/>
                </a:ext>
              </a:extLst>
            </p:cNvPr>
            <p:cNvSpPr/>
            <p:nvPr/>
          </p:nvSpPr>
          <p:spPr>
            <a:xfrm>
              <a:off x="1509624" y="3017163"/>
              <a:ext cx="297820" cy="923330"/>
            </a:xfrm>
            <a:prstGeom prst="leftBrace">
              <a:avLst>
                <a:gd name="adj1" fmla="val 7750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71AA88-8C54-450D-9AE3-8BA15434CE4F}"/>
                </a:ext>
              </a:extLst>
            </p:cNvPr>
            <p:cNvSpPr txBox="1"/>
            <p:nvPr/>
          </p:nvSpPr>
          <p:spPr>
            <a:xfrm>
              <a:off x="-664231" y="2016863"/>
              <a:ext cx="2173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Typical</a:t>
              </a:r>
            </a:p>
            <a:p>
              <a:pPr algn="r"/>
              <a:r>
                <a:rPr lang="en-US" dirty="0"/>
                <a:t>Aircraft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0F7A3D-7E7A-4938-A561-146C929235D8}"/>
                </a:ext>
              </a:extLst>
            </p:cNvPr>
            <p:cNvSpPr txBox="1"/>
            <p:nvPr/>
          </p:nvSpPr>
          <p:spPr>
            <a:xfrm>
              <a:off x="-664231" y="3017163"/>
              <a:ext cx="2173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dirty="0"/>
            </a:p>
            <a:p>
              <a:pPr algn="r"/>
              <a:r>
                <a:rPr lang="en-US" dirty="0"/>
                <a:t>Solar Aircraft</a:t>
              </a: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7A0063F-C591-4E3F-903C-2A036678CC1B}"/>
              </a:ext>
            </a:extLst>
          </p:cNvPr>
          <p:cNvSpPr txBox="1">
            <a:spLocks/>
          </p:cNvSpPr>
          <p:nvPr/>
        </p:nvSpPr>
        <p:spPr>
          <a:xfrm>
            <a:off x="838200" y="4062619"/>
            <a:ext cx="10515600" cy="22668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Coupled Design and Trajectory Optimization Problem:</a:t>
            </a:r>
          </a:p>
          <a:p>
            <a:pPr lvl="1"/>
            <a:r>
              <a:rPr lang="en-US" dirty="0"/>
              <a:t>Highly multidisciplinary: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Problem size (tens of thousands of nonlinear, nonconvex variables and constraints)</a:t>
            </a:r>
          </a:p>
          <a:p>
            <a:pPr lvl="1"/>
            <a:r>
              <a:rPr lang="en-US" dirty="0"/>
              <a:t>The circle-closing problem!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127198-793E-433C-8B4E-EB7836CB59ED}"/>
              </a:ext>
            </a:extLst>
          </p:cNvPr>
          <p:cNvSpPr txBox="1"/>
          <p:nvPr/>
        </p:nvSpPr>
        <p:spPr>
          <a:xfrm>
            <a:off x="1895184" y="4535252"/>
            <a:ext cx="8721307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Aerodynamics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Propulsion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Stability &amp;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Trajectory/Dynamics (2D)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Systems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BABDEC-EBC8-4F33-89EC-2EAAF23D89F3}"/>
              </a:ext>
            </a:extLst>
          </p:cNvPr>
          <p:cNvCxnSpPr>
            <a:cxnSpLocks/>
          </p:cNvCxnSpPr>
          <p:nvPr/>
        </p:nvCxnSpPr>
        <p:spPr>
          <a:xfrm>
            <a:off x="7702061" y="1350203"/>
            <a:ext cx="6564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D36DA5-87F7-4476-8072-69739ECAC7CE}"/>
                  </a:ext>
                </a:extLst>
              </p:cNvPr>
              <p:cNvSpPr txBox="1"/>
              <p:nvPr/>
            </p:nvSpPr>
            <p:spPr>
              <a:xfrm>
                <a:off x="8489056" y="888538"/>
                <a:ext cx="22508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𝑂𝑏𝑗𝑒𝑐𝑡𝑖𝑣𝑒𝑠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𝑉𝑎𝑟𝑖𝑎𝑏𝑙𝑒𝑠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𝐶𝑜𝑛𝑠𝑡𝑟𝑎𝑖𝑛𝑡𝑠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D36DA5-87F7-4476-8072-69739ECAC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056" y="888538"/>
                <a:ext cx="2250831" cy="923330"/>
              </a:xfrm>
              <a:prstGeom prst="rect">
                <a:avLst/>
              </a:prstGeom>
              <a:blipFill>
                <a:blip r:embed="rId4"/>
                <a:stretch>
                  <a:fillRect l="-813" t="-3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6D4BC5C9-4394-4E2C-BE95-3B8B244E0679}"/>
              </a:ext>
            </a:extLst>
          </p:cNvPr>
          <p:cNvSpPr/>
          <p:nvPr/>
        </p:nvSpPr>
        <p:spPr>
          <a:xfrm>
            <a:off x="8912772" y="4535252"/>
            <a:ext cx="391027" cy="1144588"/>
          </a:xfrm>
          <a:prstGeom prst="rightBrace">
            <a:avLst>
              <a:gd name="adj1" fmla="val 7317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BBFD17-534F-4894-8F18-EDB44EF0457A}"/>
              </a:ext>
            </a:extLst>
          </p:cNvPr>
          <p:cNvSpPr txBox="1"/>
          <p:nvPr/>
        </p:nvSpPr>
        <p:spPr>
          <a:xfrm>
            <a:off x="9303799" y="4507381"/>
            <a:ext cx="2617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hundreds of collocation points over a 24-hour modeling window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66C154-BDA5-4EAB-8941-AE1B1461CEF3}"/>
              </a:ext>
            </a:extLst>
          </p:cNvPr>
          <p:cNvSpPr txBox="1"/>
          <p:nvPr/>
        </p:nvSpPr>
        <p:spPr>
          <a:xfrm>
            <a:off x="8585540" y="6005689"/>
            <a:ext cx="297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Automatic-differentiable framework!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9CB664-20A0-4166-BA78-EEAACD3B755E}"/>
              </a:ext>
            </a:extLst>
          </p:cNvPr>
          <p:cNvCxnSpPr>
            <a:endCxn id="17" idx="1"/>
          </p:cNvCxnSpPr>
          <p:nvPr/>
        </p:nvCxnSpPr>
        <p:spPr>
          <a:xfrm>
            <a:off x="7879644" y="6005689"/>
            <a:ext cx="705896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65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4F5A-A20B-45AF-A663-4DC87EB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Optimization Strategies: How does AD 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1338-DA91-44EF-A00D-E5072D4722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2291"/>
                <a:ext cx="3719028" cy="2828689"/>
              </a:xfrm>
            </p:spPr>
            <p:txBody>
              <a:bodyPr/>
              <a:lstStyle/>
              <a:p>
                <a:r>
                  <a:rPr lang="en-US" dirty="0"/>
                  <a:t>Basic ideas:</a:t>
                </a:r>
              </a:p>
              <a:p>
                <a:pPr lvl="1"/>
                <a:r>
                  <a:rPr lang="en-US" dirty="0"/>
                  <a:t>Every function, </a:t>
                </a:r>
                <a:r>
                  <a:rPr lang="en-US" i="1" dirty="0"/>
                  <a:t>no matter how complex</a:t>
                </a:r>
                <a:r>
                  <a:rPr lang="en-US" dirty="0"/>
                  <a:t>, can be broken up into simple operators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+,  −,  ×,  ÷,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etc.)</a:t>
                </a:r>
              </a:p>
              <a:p>
                <a:pPr lvl="1"/>
                <a:r>
                  <a:rPr lang="en-US" dirty="0"/>
                  <a:t>We can show this breakdown with a computational graph</a:t>
                </a:r>
              </a:p>
              <a:p>
                <a:pPr lvl="1"/>
                <a:r>
                  <a:rPr lang="en-US" dirty="0"/>
                  <a:t>We can use the chain rule to carry derivatives through the graph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A91338-DA91-44EF-A00D-E5072D4722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2291"/>
                <a:ext cx="3719028" cy="2828689"/>
              </a:xfrm>
              <a:blipFill>
                <a:blip r:embed="rId2"/>
                <a:stretch>
                  <a:fillRect l="-1639" t="-2371" b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4893E-3453-402D-9D8B-B2B782DD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1504A3-38D8-41A7-AC91-296F7A4432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0B71B9-CF38-4136-8799-289DB29FCF5B}"/>
                  </a:ext>
                </a:extLst>
              </p:cNvPr>
              <p:cNvSpPr txBox="1"/>
              <p:nvPr/>
            </p:nvSpPr>
            <p:spPr>
              <a:xfrm>
                <a:off x="6918012" y="965780"/>
                <a:ext cx="31071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0" u="sng" dirty="0">
                    <a:latin typeface="Cambria Math" panose="02040503050406030204" pitchFamily="18" charset="0"/>
                  </a:rPr>
                  <a:t>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0B71B9-CF38-4136-8799-289DB29FC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012" y="965780"/>
                <a:ext cx="3107108" cy="646331"/>
              </a:xfrm>
              <a:prstGeom prst="rect">
                <a:avLst/>
              </a:prstGeom>
              <a:blipFill>
                <a:blip r:embed="rId3"/>
                <a:stretch>
                  <a:fillRect t="-5660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BD581CE-36BC-4FD8-AACE-BA9CA16EED9A}"/>
              </a:ext>
            </a:extLst>
          </p:cNvPr>
          <p:cNvSpPr txBox="1"/>
          <p:nvPr/>
        </p:nvSpPr>
        <p:spPr>
          <a:xfrm>
            <a:off x="6918012" y="1683748"/>
            <a:ext cx="310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u="sng" dirty="0">
                <a:latin typeface="Cambria Math" panose="02040503050406030204" pitchFamily="18" charset="0"/>
              </a:rPr>
              <a:t>Computational Graph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C71D72-CC1E-4B0F-A221-2ABB0FFFF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7320" y="2001246"/>
            <a:ext cx="7235337" cy="351150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770D36-A318-464E-9095-4AA6DB2A117F}"/>
              </a:ext>
            </a:extLst>
          </p:cNvPr>
          <p:cNvCxnSpPr/>
          <p:nvPr/>
        </p:nvCxnSpPr>
        <p:spPr>
          <a:xfrm>
            <a:off x="4443813" y="1288945"/>
            <a:ext cx="0" cy="4761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A49AA5-3E8D-404B-89FB-54B0EBF19634}"/>
                  </a:ext>
                </a:extLst>
              </p:cNvPr>
              <p:cNvSpPr txBox="1"/>
              <p:nvPr/>
            </p:nvSpPr>
            <p:spPr>
              <a:xfrm>
                <a:off x="4839816" y="5576731"/>
                <a:ext cx="6829418" cy="64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Let’s differentiate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labeling </a:t>
                </a:r>
                <a:r>
                  <a:rPr lang="en-US" b="1" dirty="0">
                    <a:solidFill>
                      <a:srgbClr val="0000FF"/>
                    </a:solidFill>
                  </a:rPr>
                  <a:t>values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rgbClr val="FF0000"/>
                    </a:solidFill>
                  </a:rPr>
                  <a:t>first derivatives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A49AA5-3E8D-404B-89FB-54B0EBF19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816" y="5576731"/>
                <a:ext cx="6829418" cy="646331"/>
              </a:xfrm>
              <a:prstGeom prst="rect">
                <a:avLst/>
              </a:prstGeom>
              <a:blipFill>
                <a:blip r:embed="rId6"/>
                <a:stretch>
                  <a:fillRect l="-713" t="-4630" b="-129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0E40E4-40B9-4196-9825-0C61F93F0D70}"/>
                  </a:ext>
                </a:extLst>
              </p:cNvPr>
              <p:cNvSpPr txBox="1"/>
              <p:nvPr/>
            </p:nvSpPr>
            <p:spPr>
              <a:xfrm>
                <a:off x="5580404" y="3836157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0E40E4-40B9-4196-9825-0C61F93F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404" y="3836157"/>
                <a:ext cx="410198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1174F3-D1AD-45AD-AAD8-E5BF880D18A3}"/>
                  </a:ext>
                </a:extLst>
              </p:cNvPr>
              <p:cNvSpPr txBox="1"/>
              <p:nvPr/>
            </p:nvSpPr>
            <p:spPr>
              <a:xfrm>
                <a:off x="7454143" y="2449822"/>
                <a:ext cx="410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1174F3-D1AD-45AD-AAD8-E5BF880D1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143" y="2449822"/>
                <a:ext cx="41019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D3DD42-E61A-4F99-89CF-7FC547E70CF7}"/>
                  </a:ext>
                </a:extLst>
              </p:cNvPr>
              <p:cNvSpPr txBox="1"/>
              <p:nvPr/>
            </p:nvSpPr>
            <p:spPr>
              <a:xfrm>
                <a:off x="11353800" y="3555721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2D3DD42-E61A-4F99-89CF-7FC547E70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800" y="3555721"/>
                <a:ext cx="410198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9A93BA-AE84-43FC-AC20-158AB18ED60A}"/>
                  </a:ext>
                </a:extLst>
              </p:cNvPr>
              <p:cNvSpPr txBox="1"/>
              <p:nvPr/>
            </p:nvSpPr>
            <p:spPr>
              <a:xfrm>
                <a:off x="7535966" y="3324507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9A93BA-AE84-43FC-AC20-158AB18ED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966" y="3324507"/>
                <a:ext cx="410198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9FDB2B-C543-475D-87C0-A22666CAB022}"/>
                  </a:ext>
                </a:extLst>
              </p:cNvPr>
              <p:cNvSpPr txBox="1"/>
              <p:nvPr/>
            </p:nvSpPr>
            <p:spPr>
              <a:xfrm>
                <a:off x="8840589" y="4467119"/>
                <a:ext cx="9264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9FDB2B-C543-475D-87C0-A22666CAB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589" y="4467119"/>
                <a:ext cx="92642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F42608-5674-4630-AA58-598CA281CC75}"/>
                  </a:ext>
                </a:extLst>
              </p:cNvPr>
              <p:cNvSpPr txBox="1"/>
              <p:nvPr/>
            </p:nvSpPr>
            <p:spPr>
              <a:xfrm>
                <a:off x="9393609" y="2785659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F42608-5674-4630-AA58-598CA281C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609" y="2785659"/>
                <a:ext cx="410198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4C138C-CCAC-4C3E-BB08-73477D005A77}"/>
                  </a:ext>
                </a:extLst>
              </p:cNvPr>
              <p:cNvSpPr txBox="1"/>
              <p:nvPr/>
            </p:nvSpPr>
            <p:spPr>
              <a:xfrm>
                <a:off x="9593381" y="1655931"/>
                <a:ext cx="2559367" cy="9068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mbria Math" panose="02040503050406030204" pitchFamily="18" charset="0"/>
                  </a:rPr>
                  <a:t>Product rule: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4C138C-CCAC-4C3E-BB08-73477D005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381" y="1655931"/>
                <a:ext cx="2559367" cy="906851"/>
              </a:xfrm>
              <a:prstGeom prst="rect">
                <a:avLst/>
              </a:prstGeom>
              <a:blipFill>
                <a:blip r:embed="rId13"/>
                <a:stretch>
                  <a:fillRect t="-4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6D7D66-9B07-41B2-B551-A42D6E64E070}"/>
                  </a:ext>
                </a:extLst>
              </p:cNvPr>
              <p:cNvSpPr txBox="1"/>
              <p:nvPr/>
            </p:nvSpPr>
            <p:spPr>
              <a:xfrm>
                <a:off x="5566837" y="2139328"/>
                <a:ext cx="410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36D7D66-9B07-41B2-B551-A42D6E64E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837" y="2139328"/>
                <a:ext cx="410198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1F8045-CFF7-4BA4-86D3-C097E5999DCB}"/>
                  </a:ext>
                </a:extLst>
              </p:cNvPr>
              <p:cNvSpPr txBox="1"/>
              <p:nvPr/>
            </p:nvSpPr>
            <p:spPr>
              <a:xfrm>
                <a:off x="7454143" y="2152897"/>
                <a:ext cx="4101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1F8045-CFF7-4BA4-86D3-C097E5999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143" y="2152897"/>
                <a:ext cx="410198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41A7681-8599-4A8C-8292-F3254117810A}"/>
              </a:ext>
            </a:extLst>
          </p:cNvPr>
          <p:cNvSpPr txBox="1">
            <a:spLocks/>
          </p:cNvSpPr>
          <p:nvPr/>
        </p:nvSpPr>
        <p:spPr>
          <a:xfrm>
            <a:off x="838200" y="4620067"/>
            <a:ext cx="3810712" cy="14773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flavors of AD</a:t>
            </a:r>
          </a:p>
          <a:p>
            <a:pPr lvl="1"/>
            <a:r>
              <a:rPr lang="en-US" dirty="0"/>
              <a:t>Forward mode</a:t>
            </a:r>
          </a:p>
          <a:p>
            <a:pPr lvl="2"/>
            <a:r>
              <a:rPr lang="en-US" dirty="0"/>
              <a:t>Cost scales with # of inputs</a:t>
            </a:r>
          </a:p>
          <a:p>
            <a:pPr lvl="1"/>
            <a:r>
              <a:rPr lang="en-US" dirty="0"/>
              <a:t>Reverse mode</a:t>
            </a:r>
          </a:p>
          <a:p>
            <a:pPr lvl="2"/>
            <a:r>
              <a:rPr lang="en-US" dirty="0"/>
              <a:t>Cost scales with # of outputs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1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 animBg="1"/>
      <p:bldP spid="15" grpId="0"/>
      <p:bldP spid="16" grpId="0"/>
      <p:bldP spid="17" grpId="0"/>
      <p:bldP spid="18" grpId="0"/>
      <p:bldP spid="19" grpId="0"/>
      <p:bldP spid="21" grpId="0"/>
      <p:bldP spid="23" grpId="0" animBg="1"/>
      <p:bldP spid="24" grpId="0"/>
      <p:bldP spid="25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4F5A-A20B-45AF-A663-4DC87EB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Optimization Strategies: How does AD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4893E-3453-402D-9D8B-B2B782DD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1504A3-38D8-41A7-AC91-296F7A4432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F5767A1-7A98-4499-BA0D-50668CEA4F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71" y="1615003"/>
            <a:ext cx="11972658" cy="46706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85070C-5CA9-4821-9FB0-412162D40FDE}"/>
              </a:ext>
            </a:extLst>
          </p:cNvPr>
          <p:cNvSpPr txBox="1"/>
          <p:nvPr/>
        </p:nvSpPr>
        <p:spPr>
          <a:xfrm>
            <a:off x="838200" y="1368429"/>
            <a:ext cx="64948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make a differentiable graph for ANY function!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Static vs. </a:t>
            </a:r>
            <a:r>
              <a:rPr lang="en-US" u="sng" dirty="0"/>
              <a:t>dynamic</a:t>
            </a:r>
            <a:r>
              <a:rPr lang="en-US" dirty="0"/>
              <a:t> computational graphs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“tape”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Control flow (if/then, for loops)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Forward vs. </a:t>
            </a:r>
            <a:r>
              <a:rPr lang="en-US" u="sng" dirty="0"/>
              <a:t>reverse</a:t>
            </a:r>
            <a:r>
              <a:rPr lang="en-US" dirty="0"/>
              <a:t> mode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5570D3-7200-4F71-B800-12116B897665}"/>
              </a:ext>
            </a:extLst>
          </p:cNvPr>
          <p:cNvSpPr txBox="1"/>
          <p:nvPr/>
        </p:nvSpPr>
        <p:spPr>
          <a:xfrm>
            <a:off x="5612524" y="6089490"/>
            <a:ext cx="671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Computational graph of mass calculation for a solar-powered blimp</a:t>
            </a:r>
          </a:p>
        </p:txBody>
      </p:sp>
    </p:spTree>
    <p:extLst>
      <p:ext uri="{BB962C8B-B14F-4D97-AF65-F5344CB8AC3E}">
        <p14:creationId xmlns:p14="http://schemas.microsoft.com/office/powerpoint/2010/main" val="2459328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4F5A-A20B-45AF-A663-4DC87EB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Optimization Strategies: How does AD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4893E-3453-402D-9D8B-B2B782DD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1504A3-38D8-41A7-AC91-296F7A4432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85070C-5CA9-4821-9FB0-412162D40FDE}"/>
              </a:ext>
            </a:extLst>
          </p:cNvPr>
          <p:cNvSpPr txBox="1"/>
          <p:nvPr/>
        </p:nvSpPr>
        <p:spPr>
          <a:xfrm>
            <a:off x="838200" y="1368429"/>
            <a:ext cx="6494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Differentiable physics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BAFE65-969C-4095-9AB0-4E0D7BFA4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3" t="4343" r="1387" b="9667"/>
          <a:stretch/>
        </p:blipFill>
        <p:spPr>
          <a:xfrm>
            <a:off x="4372892" y="2929812"/>
            <a:ext cx="7508089" cy="32373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7464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4F5A-A20B-45AF-A663-4DC87EB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Optimization Strategies: How does AD fit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91338-DA91-44EF-A00D-E5072D472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32291"/>
            <a:ext cx="7870371" cy="4744673"/>
          </a:xfrm>
        </p:spPr>
        <p:txBody>
          <a:bodyPr/>
          <a:lstStyle/>
          <a:p>
            <a:r>
              <a:rPr lang="en-US" dirty="0"/>
              <a:t>Automatic differentiation is provided through various machine learning and optimal control libraries, each with advantages: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: fastest run speed, coupling first-order optimizers</a:t>
            </a:r>
          </a:p>
          <a:p>
            <a:pPr lvl="1"/>
            <a:r>
              <a:rPr lang="en-US" dirty="0" err="1"/>
              <a:t>CasADi</a:t>
            </a:r>
            <a:r>
              <a:rPr lang="en-US" dirty="0"/>
              <a:t>: ODE integrators, coupling to second-order optimizers</a:t>
            </a:r>
          </a:p>
          <a:p>
            <a:pPr lvl="1"/>
            <a:r>
              <a:rPr lang="en-US" dirty="0"/>
              <a:t>JAX: fastest dev. speed; differentiates native NumPy code</a:t>
            </a:r>
          </a:p>
          <a:p>
            <a:r>
              <a:rPr lang="en-US" dirty="0"/>
              <a:t>Other factors</a:t>
            </a:r>
          </a:p>
          <a:p>
            <a:pPr lvl="1"/>
            <a:r>
              <a:rPr lang="en-US" dirty="0"/>
              <a:t>Sparse matrix representations</a:t>
            </a:r>
          </a:p>
          <a:p>
            <a:pPr lvl="1"/>
            <a:r>
              <a:rPr lang="en-US" dirty="0"/>
              <a:t>Loose cross-disciplinary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4893E-3453-402D-9D8B-B2B782DD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1504A3-38D8-41A7-AC91-296F7A4432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pytorch">
            <a:extLst>
              <a:ext uri="{FF2B5EF4-FFF2-40B4-BE49-F238E27FC236}">
                <a16:creationId xmlns:a16="http://schemas.microsoft.com/office/drawing/2014/main" id="{268A688A-1832-465E-9781-55E13A4098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8"/>
          <a:stretch/>
        </p:blipFill>
        <p:spPr bwMode="auto">
          <a:xfrm>
            <a:off x="5736771" y="4217057"/>
            <a:ext cx="2873829" cy="85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asadi">
            <a:extLst>
              <a:ext uri="{FF2B5EF4-FFF2-40B4-BE49-F238E27FC236}">
                <a16:creationId xmlns:a16="http://schemas.microsoft.com/office/drawing/2014/main" id="{2AC1CE72-B1F7-4FDB-9B36-114F1CDD5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103" y="5276036"/>
            <a:ext cx="3768259" cy="85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oogle jax">
            <a:extLst>
              <a:ext uri="{FF2B5EF4-FFF2-40B4-BE49-F238E27FC236}">
                <a16:creationId xmlns:a16="http://schemas.microsoft.com/office/drawing/2014/main" id="{3887BEF4-DF79-4A61-BB99-E010C12F5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616" y="5117985"/>
            <a:ext cx="1579984" cy="91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E04DA6-BA21-4A9F-97D4-6A52A1FB1F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3" t="7061" r="39912" b="3026"/>
          <a:stretch/>
        </p:blipFill>
        <p:spPr>
          <a:xfrm>
            <a:off x="9020418" y="817360"/>
            <a:ext cx="2909499" cy="547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85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4F5A-A20B-45AF-A663-4DC87EB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Optimization Strategies: Missions Enabled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4893E-3453-402D-9D8B-B2B782DD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1504A3-38D8-41A7-AC91-296F7A4432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CD9DF-2E45-47EC-959F-000F7648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824" y="1193218"/>
            <a:ext cx="10197743" cy="47908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828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4F5A-A20B-45AF-A663-4DC87EBA4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Optimization Strategies: Missions Enabled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4893E-3453-402D-9D8B-B2B782DDA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1504A3-38D8-41A7-AC91-296F7A4432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27EF3-60D1-4F0B-99B8-E372A65C8F94}"/>
              </a:ext>
            </a:extLst>
          </p:cNvPr>
          <p:cNvSpPr txBox="1"/>
          <p:nvPr/>
        </p:nvSpPr>
        <p:spPr>
          <a:xfrm>
            <a:off x="967177" y="1320096"/>
            <a:ext cx="6358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stuff about interesting trades, design philosophies, things we’re sensitive to, etc.</a:t>
            </a:r>
          </a:p>
        </p:txBody>
      </p:sp>
    </p:spTree>
    <p:extLst>
      <p:ext uri="{BB962C8B-B14F-4D97-AF65-F5344CB8AC3E}">
        <p14:creationId xmlns:p14="http://schemas.microsoft.com/office/powerpoint/2010/main" val="654743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FD98-D331-4708-908A-4BF02CAD9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2B303-1FC2-42F7-974C-396069899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291"/>
            <a:ext cx="3712497" cy="4744673"/>
          </a:xfrm>
        </p:spPr>
        <p:txBody>
          <a:bodyPr/>
          <a:lstStyle/>
          <a:p>
            <a:r>
              <a:rPr lang="en-US" dirty="0"/>
              <a:t>Object-oriented aircraft geometry stack built in Python</a:t>
            </a:r>
          </a:p>
          <a:p>
            <a:pPr lvl="1"/>
            <a:r>
              <a:rPr lang="en-US" dirty="0"/>
              <a:t>Fully modular</a:t>
            </a:r>
          </a:p>
          <a:p>
            <a:pPr lvl="1"/>
            <a:r>
              <a:rPr lang="en-US" dirty="0"/>
              <a:t>Wings, fuselages, airfoils</a:t>
            </a:r>
          </a:p>
          <a:p>
            <a:pPr lvl="1"/>
            <a:r>
              <a:rPr lang="en-US" dirty="0"/>
              <a:t>Lofting, parameter calculation (volume, wetted area, etc.)</a:t>
            </a:r>
          </a:p>
          <a:p>
            <a:pPr lvl="1"/>
            <a:r>
              <a:rPr lang="en-US" dirty="0"/>
              <a:t>Thin surface or solid</a:t>
            </a:r>
          </a:p>
          <a:p>
            <a:pPr lvl="1"/>
            <a:r>
              <a:rPr lang="en-US" dirty="0"/>
              <a:t>3D Tri/quad surface meshing</a:t>
            </a:r>
          </a:p>
          <a:p>
            <a:r>
              <a:rPr lang="en-US" dirty="0"/>
              <a:t>Free variables</a:t>
            </a:r>
          </a:p>
          <a:p>
            <a:pPr lvl="1"/>
            <a:r>
              <a:rPr lang="en-US" dirty="0"/>
              <a:t>Wing sizing (span, chord, taper, etc.)</a:t>
            </a:r>
          </a:p>
          <a:p>
            <a:pPr lvl="1"/>
            <a:r>
              <a:rPr lang="en-US" dirty="0"/>
              <a:t>Tail sized by volume coefficients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9C187-C09E-48B1-82B3-7EE8E225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C8A46B-7430-4130-BB32-2EAFEF4A3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3C793-B5C6-4035-9554-63D404D62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697" y="1356560"/>
            <a:ext cx="7535028" cy="3823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62A2E4-5901-4F7E-80DD-BAC0A01C0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697" y="1356560"/>
            <a:ext cx="7535028" cy="4017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CA0368-F559-457E-A766-2193E6C5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677" y="1363950"/>
            <a:ext cx="7588844" cy="401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8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FD98-D331-4708-908A-4BF02CAD9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Aerodynamics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2B303-1FC2-42F7-974C-396069899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291"/>
            <a:ext cx="5257800" cy="47446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Aerodynamics solved simultaneously at every collocation point</a:t>
            </a:r>
          </a:p>
          <a:p>
            <a:r>
              <a:rPr lang="en-US" dirty="0"/>
              <a:t>Options:</a:t>
            </a:r>
          </a:p>
          <a:p>
            <a:pPr lvl="1"/>
            <a:r>
              <a:rPr lang="en-US" dirty="0"/>
              <a:t>Traditional lift/drag/moment accounting</a:t>
            </a:r>
          </a:p>
          <a:p>
            <a:pPr lvl="1"/>
            <a:r>
              <a:rPr lang="en-US" dirty="0"/>
              <a:t>Fully nonlinear lifting-line model</a:t>
            </a:r>
          </a:p>
          <a:p>
            <a:pPr lvl="2"/>
            <a:r>
              <a:rPr lang="en-US" dirty="0"/>
              <a:t>Coupled viscous effects (significant Reynolds effects)</a:t>
            </a:r>
          </a:p>
          <a:p>
            <a:pPr lvl="2"/>
            <a:r>
              <a:rPr lang="en-US" dirty="0"/>
              <a:t>Local stall modeling, local forces</a:t>
            </a:r>
          </a:p>
          <a:p>
            <a:pPr lvl="2"/>
            <a:r>
              <a:rPr lang="en-US" dirty="0"/>
              <a:t>Fuselage modeling (line source + doublet)</a:t>
            </a:r>
          </a:p>
          <a:p>
            <a:pPr lvl="2"/>
            <a:r>
              <a:rPr lang="en-US" dirty="0"/>
              <a:t>~50 </a:t>
            </a:r>
            <a:r>
              <a:rPr lang="en-US" dirty="0" err="1"/>
              <a:t>ms</a:t>
            </a:r>
            <a:r>
              <a:rPr lang="en-US" dirty="0"/>
              <a:t> runtime</a:t>
            </a:r>
          </a:p>
          <a:p>
            <a:pPr lvl="1"/>
            <a:r>
              <a:rPr lang="en-US" dirty="0"/>
              <a:t>Vortex-lattice model</a:t>
            </a:r>
          </a:p>
          <a:p>
            <a:pPr lvl="2"/>
            <a:r>
              <a:rPr lang="en-US" dirty="0"/>
              <a:t>~150 </a:t>
            </a:r>
            <a:r>
              <a:rPr lang="en-US" dirty="0" err="1"/>
              <a:t>ms</a:t>
            </a:r>
            <a:r>
              <a:rPr lang="en-US" dirty="0"/>
              <a:t> runtime</a:t>
            </a:r>
          </a:p>
          <a:p>
            <a:r>
              <a:rPr lang="en-US" dirty="0"/>
              <a:t>All models:</a:t>
            </a:r>
          </a:p>
          <a:p>
            <a:pPr lvl="1"/>
            <a:r>
              <a:rPr lang="en-US" dirty="0"/>
              <a:t>Simultaneous Analysis and Design (SAND)-compatible</a:t>
            </a:r>
          </a:p>
          <a:p>
            <a:pPr lvl="1"/>
            <a:r>
              <a:rPr lang="en-US" dirty="0"/>
              <a:t>End-to-end automatic differentiable</a:t>
            </a:r>
          </a:p>
          <a:p>
            <a:pPr lvl="2"/>
            <a:r>
              <a:rPr lang="en-US" dirty="0"/>
              <a:t>Optimization</a:t>
            </a:r>
          </a:p>
          <a:p>
            <a:pPr lvl="2"/>
            <a:r>
              <a:rPr lang="en-US" dirty="0"/>
              <a:t>Stability derivatives, eigenmode analysis</a:t>
            </a:r>
          </a:p>
          <a:p>
            <a:pPr lvl="2"/>
            <a:r>
              <a:rPr lang="en-US" dirty="0"/>
              <a:t>Higher-order gradients (operator space closed under differentiation)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9C187-C09E-48B1-82B3-7EE8E225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C8A46B-7430-4130-BB32-2EAFEF4A3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104DA-9FB7-48DE-AB42-27A19E05A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896" y="821311"/>
            <a:ext cx="5980386" cy="2508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E9F9B4-CC89-4092-909A-C7DB1461A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614" y="3477047"/>
            <a:ext cx="5980386" cy="24853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91F6D-37E9-43EA-9883-088525BAF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614" y="3477047"/>
            <a:ext cx="5980386" cy="249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9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FD98-D331-4708-908A-4BF02CAD9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Aerodynamics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22B303-1FC2-42F7-974C-396069899C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32291"/>
                <a:ext cx="5257800" cy="474467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Airfoil data</a:t>
                </a:r>
              </a:p>
              <a:p>
                <a:pPr lvl="1"/>
                <a:r>
                  <a:rPr lang="en-US" dirty="0"/>
                  <a:t>MSES sweeps on MIT </a:t>
                </a:r>
                <a:r>
                  <a:rPr lang="en-US" dirty="0" err="1"/>
                  <a:t>Supercloud</a:t>
                </a:r>
                <a:endParaRPr lang="en-US" dirty="0"/>
              </a:p>
              <a:p>
                <a:pPr lvl="2"/>
                <a:r>
                  <a:rPr lang="en-US" dirty="0"/>
                  <a:t>Angle of attack, Reynolds number, Mach number</a:t>
                </a:r>
              </a:p>
              <a:p>
                <a:pPr lvl="1"/>
                <a:r>
                  <a:rPr lang="en-US" dirty="0"/>
                  <a:t>CL, CD fits to finely capture transitional performance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≈0.99</m:t>
                    </m:r>
                  </m:oMath>
                </a14:m>
                <a:r>
                  <a:rPr lang="en-US" dirty="0"/>
                  <a:t>, not the best metric, but fits are quite good)</a:t>
                </a:r>
              </a:p>
              <a:p>
                <a:pPr lvl="1"/>
                <a:r>
                  <a:rPr lang="en-US" u="sng" dirty="0"/>
                  <a:t>E216</a:t>
                </a:r>
                <a:r>
                  <a:rPr lang="en-US" dirty="0"/>
                  <a:t> and RAE2822 airfoils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22B303-1FC2-42F7-974C-396069899C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32291"/>
                <a:ext cx="5257800" cy="4744673"/>
              </a:xfrm>
              <a:blipFill>
                <a:blip r:embed="rId2"/>
                <a:stretch>
                  <a:fillRect l="-1160" t="-1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9C187-C09E-48B1-82B3-7EE8E225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C8A46B-7430-4130-BB32-2EAFEF4A3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D059E-59B5-48E5-A560-1A8BD7673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64" y="1014392"/>
            <a:ext cx="5424874" cy="51625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76CEFA-3C57-4ABB-9F6E-B5911044E8D0}"/>
              </a:ext>
            </a:extLst>
          </p:cNvPr>
          <p:cNvSpPr txBox="1"/>
          <p:nvPr/>
        </p:nvSpPr>
        <p:spPr>
          <a:xfrm>
            <a:off x="6735595" y="744960"/>
            <a:ext cx="270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E216 Airfoil: L/D Ratio</a:t>
            </a:r>
          </a:p>
        </p:txBody>
      </p:sp>
    </p:spTree>
    <p:extLst>
      <p:ext uri="{BB962C8B-B14F-4D97-AF65-F5344CB8AC3E}">
        <p14:creationId xmlns:p14="http://schemas.microsoft.com/office/powerpoint/2010/main" val="3221346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3EC29-3F3D-44D1-AEFF-1F815ADC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Atmosphere and Wind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7E498-3EBE-48DD-9E2D-A1895CE6C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819" y="1432291"/>
            <a:ext cx="5685150" cy="47446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Atmosphere</a:t>
            </a:r>
          </a:p>
          <a:p>
            <a:pPr lvl="1"/>
            <a:r>
              <a:rPr lang="en-US" dirty="0"/>
              <a:t>1976 COESA model</a:t>
            </a:r>
          </a:p>
          <a:p>
            <a:pPr lvl="1"/>
            <a:r>
              <a:rPr lang="en-US" dirty="0"/>
              <a:t>Pressure, temperature, density (derived), Sutherland viscosity</a:t>
            </a:r>
          </a:p>
          <a:p>
            <a:r>
              <a:rPr lang="en-US" dirty="0"/>
              <a:t>Wind speed</a:t>
            </a:r>
          </a:p>
          <a:p>
            <a:pPr lvl="1"/>
            <a:r>
              <a:rPr lang="en-US" dirty="0"/>
              <a:t>Currently assumed to be constant at </a:t>
            </a:r>
            <a:r>
              <a:rPr lang="en-US" b="1" dirty="0"/>
              <a:t>29 m/s</a:t>
            </a:r>
            <a:r>
              <a:rPr lang="en-US" dirty="0"/>
              <a:t> (global, year-round 99% winds @ 65kft, from Kevin </a:t>
            </a:r>
            <a:r>
              <a:rPr lang="en-US" dirty="0" err="1"/>
              <a:t>Uleck</a:t>
            </a:r>
            <a:r>
              <a:rPr lang="en-US" dirty="0"/>
              <a:t>)</a:t>
            </a:r>
          </a:p>
          <a:p>
            <a:r>
              <a:rPr lang="en-US" dirty="0"/>
              <a:t>Future models</a:t>
            </a:r>
          </a:p>
          <a:p>
            <a:pPr lvl="1"/>
            <a:r>
              <a:rPr lang="en-US" dirty="0"/>
              <a:t>Obtained API keys for the ECMWF ERA5 database</a:t>
            </a:r>
          </a:p>
          <a:p>
            <a:pPr lvl="2"/>
            <a:r>
              <a:rPr lang="en-US" dirty="0"/>
              <a:t>Global atmospheric data at kilometer-scale resolution going back 50 years</a:t>
            </a:r>
          </a:p>
          <a:p>
            <a:pPr lvl="2"/>
            <a:r>
              <a:rPr lang="en-US" dirty="0"/>
              <a:t>9 petabytes of data!</a:t>
            </a:r>
          </a:p>
          <a:p>
            <a:pPr lvl="1"/>
            <a:r>
              <a:rPr lang="en-US" dirty="0"/>
              <a:t>Dataset trimmed to the most-relevant 12 GB</a:t>
            </a:r>
          </a:p>
          <a:p>
            <a:pPr lvl="1"/>
            <a:r>
              <a:rPr lang="en-US" dirty="0"/>
              <a:t>Work in progress: regression to altitude, time of day, and latitude</a:t>
            </a:r>
          </a:p>
          <a:p>
            <a:pPr lvl="1"/>
            <a:r>
              <a:rPr lang="en-US" dirty="0"/>
              <a:t>Preliminary findings: </a:t>
            </a:r>
            <a:r>
              <a:rPr lang="en-US" u="sng" dirty="0"/>
              <a:t>99% percentile wind speed over CONUS @ ~69 </a:t>
            </a:r>
            <a:r>
              <a:rPr lang="en-US" u="sng" dirty="0" err="1"/>
              <a:t>kft</a:t>
            </a:r>
            <a:r>
              <a:rPr lang="en-US" u="sng" dirty="0"/>
              <a:t>, July-Aug., is </a:t>
            </a:r>
            <a:r>
              <a:rPr lang="en-US" b="1" u="sng" dirty="0"/>
              <a:t>19.5 m/s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E8AF1-B450-480D-A5FA-26A1D667E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D810AA-5204-441C-9B8D-A7B71584BA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44F4081-8D15-4F2E-94B9-25972F374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4356" y="1731029"/>
            <a:ext cx="5728355" cy="39382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6831DB-F4F4-4C16-8835-F5507FDF8820}"/>
              </a:ext>
            </a:extLst>
          </p:cNvPr>
          <p:cNvSpPr txBox="1"/>
          <p:nvPr/>
        </p:nvSpPr>
        <p:spPr>
          <a:xfrm>
            <a:off x="6344356" y="5669273"/>
            <a:ext cx="2111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an analysis of 1.2M samples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D4BBB2-5A98-4CFC-9889-A9C87C830F9A}"/>
              </a:ext>
            </a:extLst>
          </p:cNvPr>
          <p:cNvSpPr txBox="1"/>
          <p:nvPr/>
        </p:nvSpPr>
        <p:spPr>
          <a:xfrm>
            <a:off x="9303799" y="5669273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0.08% of the 12 GB dataset!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E6C67F-30FB-4DF7-8E09-9F778381B80D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8455843" y="5992439"/>
            <a:ext cx="8479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4AB02A-9E99-42B3-85E2-8E27936D13C8}"/>
              </a:ext>
            </a:extLst>
          </p:cNvPr>
          <p:cNvSpPr txBox="1"/>
          <p:nvPr/>
        </p:nvSpPr>
        <p:spPr>
          <a:xfrm>
            <a:off x="7626285" y="772998"/>
            <a:ext cx="271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Hunch: diurnal cycling of wind speed?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F61B83-ECF3-4EC7-B811-AF0F287110E6}"/>
              </a:ext>
            </a:extLst>
          </p:cNvPr>
          <p:cNvCxnSpPr>
            <a:stCxn id="18" idx="2"/>
          </p:cNvCxnSpPr>
          <p:nvPr/>
        </p:nvCxnSpPr>
        <p:spPr>
          <a:xfrm flipH="1">
            <a:off x="8610601" y="1419329"/>
            <a:ext cx="373144" cy="2009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2E3A76-95B5-4034-9D12-F4A5637B5BC4}"/>
              </a:ext>
            </a:extLst>
          </p:cNvPr>
          <p:cNvCxnSpPr>
            <a:stCxn id="18" idx="2"/>
          </p:cNvCxnSpPr>
          <p:nvPr/>
        </p:nvCxnSpPr>
        <p:spPr>
          <a:xfrm flipH="1">
            <a:off x="7880809" y="1419329"/>
            <a:ext cx="1102936" cy="11824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23108A0-260B-4F5E-B8FC-4F1A8D2F2792}"/>
              </a:ext>
            </a:extLst>
          </p:cNvPr>
          <p:cNvCxnSpPr/>
          <p:nvPr/>
        </p:nvCxnSpPr>
        <p:spPr>
          <a:xfrm flipH="1">
            <a:off x="8376356" y="2867378"/>
            <a:ext cx="1253066" cy="90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79BDD5-48E1-4401-BA5A-286DFF10F74A}"/>
                  </a:ext>
                </a:extLst>
              </p:cNvPr>
              <p:cNvSpPr txBox="1"/>
              <p:nvPr/>
            </p:nvSpPr>
            <p:spPr>
              <a:xfrm>
                <a:off x="9629422" y="2601798"/>
                <a:ext cx="19953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2 </a:t>
                </a:r>
                <a:r>
                  <a:rPr lang="en-US" sz="1400" dirty="0" err="1"/>
                  <a:t>DoF</a:t>
                </a:r>
                <a:r>
                  <a:rPr lang="en-US" sz="1400" dirty="0"/>
                  <a:t> noncentral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400" dirty="0"/>
                  <a:t> distribution, MLE reg.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79BDD5-48E1-4401-BA5A-286DFF10F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422" y="2601798"/>
                <a:ext cx="1995312" cy="523220"/>
              </a:xfrm>
              <a:prstGeom prst="rect">
                <a:avLst/>
              </a:prstGeom>
              <a:blipFill>
                <a:blip r:embed="rId4"/>
                <a:stretch>
                  <a:fillRect l="-917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Graphic 26">
            <a:extLst>
              <a:ext uri="{FF2B5EF4-FFF2-40B4-BE49-F238E27FC236}">
                <a16:creationId xmlns:a16="http://schemas.microsoft.com/office/drawing/2014/main" id="{A59AA42A-A263-438E-B988-E88C57439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5969" y="1600660"/>
            <a:ext cx="5985164" cy="41148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46D46D3-CA7C-435F-9CCE-A5306A64B8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95969" y="1600660"/>
            <a:ext cx="598516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4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FD98-D331-4708-908A-4BF02CAD9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Power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2B303-1FC2-42F7-974C-396069899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291"/>
            <a:ext cx="5741276" cy="47446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Implemented Ed Lovelace’s presentation</a:t>
            </a:r>
          </a:p>
          <a:p>
            <a:r>
              <a:rPr lang="en-US" dirty="0"/>
              <a:t>Key Assumptions</a:t>
            </a:r>
          </a:p>
          <a:p>
            <a:pPr lvl="1"/>
            <a:r>
              <a:rPr lang="en-US" dirty="0"/>
              <a:t>Battery</a:t>
            </a:r>
          </a:p>
          <a:p>
            <a:pPr lvl="2"/>
            <a:r>
              <a:rPr lang="en-US" dirty="0"/>
              <a:t>Cell specific energy: 265 </a:t>
            </a:r>
            <a:r>
              <a:rPr lang="en-US" dirty="0" err="1"/>
              <a:t>Wh</a:t>
            </a:r>
            <a:r>
              <a:rPr lang="en-US" dirty="0"/>
              <a:t>/kg (Odysseus)</a:t>
            </a:r>
          </a:p>
          <a:p>
            <a:pPr lvl="2"/>
            <a:r>
              <a:rPr lang="en-US" dirty="0"/>
              <a:t>80% allowable depth of discharge (for reserve, cycling, voltage cliff)</a:t>
            </a:r>
          </a:p>
          <a:p>
            <a:pPr lvl="2"/>
            <a:r>
              <a:rPr lang="en-US" dirty="0"/>
              <a:t>Battery pack is 70% cells by weight (module HW, BMS, pack installation, thermal management, case, etc.)</a:t>
            </a:r>
          </a:p>
          <a:p>
            <a:pPr lvl="2"/>
            <a:r>
              <a:rPr lang="en-US" dirty="0"/>
              <a:t>Realizable specific energy: </a:t>
            </a:r>
            <a:r>
              <a:rPr lang="en-US" b="1" dirty="0"/>
              <a:t>148.4 </a:t>
            </a:r>
            <a:r>
              <a:rPr lang="en-US" b="1" dirty="0" err="1"/>
              <a:t>Wh</a:t>
            </a:r>
            <a:r>
              <a:rPr lang="en-US" b="1" dirty="0"/>
              <a:t>/kg</a:t>
            </a:r>
          </a:p>
          <a:p>
            <a:pPr lvl="1"/>
            <a:r>
              <a:rPr lang="en-US" dirty="0"/>
              <a:t>Accounting for wire weight assuming 10 AWG aluminum wire</a:t>
            </a:r>
          </a:p>
          <a:p>
            <a:pPr lvl="1"/>
            <a:r>
              <a:rPr lang="en-US" dirty="0"/>
              <a:t>Solar cells:</a:t>
            </a:r>
          </a:p>
          <a:p>
            <a:pPr lvl="2"/>
            <a:r>
              <a:rPr lang="en-US" dirty="0"/>
              <a:t>Realizable efficiency: </a:t>
            </a:r>
            <a:r>
              <a:rPr lang="en-US" b="1" dirty="0"/>
              <a:t>20.5%</a:t>
            </a:r>
            <a:r>
              <a:rPr lang="en-US" dirty="0"/>
              <a:t> (temp. effects, spectral losses, multi-junction effects, MPPT losses, etc., conservative case)</a:t>
            </a:r>
          </a:p>
          <a:p>
            <a:pPr lvl="2"/>
            <a:r>
              <a:rPr lang="en-US" dirty="0"/>
              <a:t>Area density: </a:t>
            </a:r>
            <a:r>
              <a:rPr lang="en-US" b="1" dirty="0"/>
              <a:t>0.30 kg/m</a:t>
            </a:r>
            <a:r>
              <a:rPr lang="en-US" b="1" baseline="30000" dirty="0"/>
              <a:t>2</a:t>
            </a:r>
            <a:r>
              <a:rPr lang="en-US" dirty="0"/>
              <a:t> (Burton, conservative case)</a:t>
            </a:r>
          </a:p>
          <a:p>
            <a:pPr lvl="1"/>
            <a:r>
              <a:rPr lang="en-US" dirty="0"/>
              <a:t>Irradiance</a:t>
            </a:r>
          </a:p>
          <a:p>
            <a:pPr lvl="2"/>
            <a:r>
              <a:rPr lang="en-US" dirty="0"/>
              <a:t>Day of year, time of day, latitude, orbital eccentricity, incidence angle losses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9C187-C09E-48B1-82B3-7EE8E225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C8A46B-7430-4130-BB32-2EAFEF4A3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4221C8-9858-4ED7-965F-4B6713358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793" y="1199746"/>
            <a:ext cx="5550925" cy="239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7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FD98-D331-4708-908A-4BF02CAD9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Propulsion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2B303-1FC2-42F7-974C-396069899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disc-actuator theory</a:t>
            </a:r>
          </a:p>
          <a:p>
            <a:pPr lvl="1"/>
            <a:r>
              <a:rPr lang="en-US" dirty="0"/>
              <a:t>Propeller efficiency of </a:t>
            </a:r>
            <a:r>
              <a:rPr lang="en-US" b="1" dirty="0"/>
              <a:t>0.7</a:t>
            </a:r>
          </a:p>
          <a:p>
            <a:pPr lvl="1"/>
            <a:r>
              <a:rPr lang="en-US" dirty="0"/>
              <a:t>Motor efficiency of </a:t>
            </a:r>
            <a:r>
              <a:rPr lang="en-US" b="1" dirty="0"/>
              <a:t>0.85</a:t>
            </a:r>
          </a:p>
          <a:p>
            <a:pPr lvl="1"/>
            <a:r>
              <a:rPr lang="en-US" dirty="0"/>
              <a:t>Propeller diameter and number of propellers left as free variables</a:t>
            </a:r>
          </a:p>
          <a:p>
            <a:r>
              <a:rPr lang="en-US" dirty="0"/>
              <a:t>Propulsion mass</a:t>
            </a:r>
          </a:p>
          <a:p>
            <a:pPr lvl="1"/>
            <a:r>
              <a:rPr lang="en-US" dirty="0"/>
              <a:t>Motor: </a:t>
            </a:r>
            <a:r>
              <a:rPr lang="en-US" b="1" dirty="0"/>
              <a:t>4140 W/kg</a:t>
            </a:r>
            <a:r>
              <a:rPr lang="en-US" dirty="0"/>
              <a:t> (Burton)</a:t>
            </a:r>
          </a:p>
          <a:p>
            <a:pPr lvl="2"/>
            <a:r>
              <a:rPr lang="en-US" dirty="0"/>
              <a:t>Motor mass doubled to account for mounting and installation weight (Raymer)</a:t>
            </a:r>
          </a:p>
          <a:p>
            <a:pPr lvl="1"/>
            <a:r>
              <a:rPr lang="en-US" dirty="0"/>
              <a:t>Propeller mass:</a:t>
            </a:r>
          </a:p>
          <a:p>
            <a:pPr lvl="2"/>
            <a:r>
              <a:rPr lang="en-US" dirty="0"/>
              <a:t>Curve fit to carbon fiber paramotor propellers (similar disc loading, though a bit smaller size)</a:t>
            </a:r>
          </a:p>
          <a:p>
            <a:pPr lvl="1"/>
            <a:r>
              <a:rPr lang="en-US" dirty="0"/>
              <a:t>ESC mass:</a:t>
            </a:r>
          </a:p>
          <a:p>
            <a:pPr lvl="2"/>
            <a:r>
              <a:rPr lang="en-US" dirty="0"/>
              <a:t>Scraped the </a:t>
            </a:r>
            <a:r>
              <a:rPr lang="en-US" dirty="0" err="1"/>
              <a:t>Hobbyking</a:t>
            </a:r>
            <a:r>
              <a:rPr lang="en-US" dirty="0"/>
              <a:t> ESC listings and ran curve fits to ESCs in the 8s 100A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9C187-C09E-48B1-82B3-7EE8E225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7B1C5-369C-4919-B399-6646CD3D583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C8A46B-7430-4130-BB32-2EAFEF4A3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87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v4.potx" id="{2C2643FA-EE2D-4975-A7CE-1E904361F82E}" vid="{A5A9BDC3-5F26-47AE-9529-4EB41ED54B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template_v4</Template>
  <TotalTime>16747</TotalTime>
  <Words>2590</Words>
  <Application>Microsoft Office PowerPoint</Application>
  <PresentationFormat>Widescreen</PresentationFormat>
  <Paragraphs>455</Paragraphs>
  <Slides>35</Slides>
  <Notes>2</Notes>
  <HiddenSlides>15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Wingdings</vt:lpstr>
      <vt:lpstr>Office Theme</vt:lpstr>
      <vt:lpstr>16.885: Medium-Fidelity Solar Airplane MDO</vt:lpstr>
      <vt:lpstr>Key Question</vt:lpstr>
      <vt:lpstr>Problem Formulation</vt:lpstr>
      <vt:lpstr>Models: Geometry</vt:lpstr>
      <vt:lpstr>Models: Aerodynamics</vt:lpstr>
      <vt:lpstr>Models: Aerodynamics</vt:lpstr>
      <vt:lpstr>Models: Atmosphere and Wind</vt:lpstr>
      <vt:lpstr>Models: Power Systems</vt:lpstr>
      <vt:lpstr>Models: Propulsion</vt:lpstr>
      <vt:lpstr>Models: Weights</vt:lpstr>
      <vt:lpstr>Models: Dynamics</vt:lpstr>
      <vt:lpstr>Optimization</vt:lpstr>
      <vt:lpstr>Results</vt:lpstr>
      <vt:lpstr>Results</vt:lpstr>
      <vt:lpstr>Results</vt:lpstr>
      <vt:lpstr>Results</vt:lpstr>
      <vt:lpstr>Results</vt:lpstr>
      <vt:lpstr>Results</vt:lpstr>
      <vt:lpstr>Results</vt:lpstr>
      <vt:lpstr>Takeaway</vt:lpstr>
      <vt:lpstr>New Optimization Strategies: Motivation</vt:lpstr>
      <vt:lpstr>New Optimization Strategies: Motivation</vt:lpstr>
      <vt:lpstr>New Optimization Strategies: Why Do We Care?</vt:lpstr>
      <vt:lpstr>Backup: Why not use GPKit?</vt:lpstr>
      <vt:lpstr>New Optimization Strategies: Framework Considerations</vt:lpstr>
      <vt:lpstr>Backup: What is Gradient-based Optimization?</vt:lpstr>
      <vt:lpstr>Backup: Convexity</vt:lpstr>
      <vt:lpstr>Backup: A Comparison of Gradient Methods</vt:lpstr>
      <vt:lpstr>New Optimization Strategies: Automatic Differentiation</vt:lpstr>
      <vt:lpstr>New Optimization Strategies: How does AD work</vt:lpstr>
      <vt:lpstr>New Optimization Strategies: How does AD work</vt:lpstr>
      <vt:lpstr>New Optimization Strategies: How does AD work</vt:lpstr>
      <vt:lpstr>New Optimization Strategies: How does AD fit in</vt:lpstr>
      <vt:lpstr>New Optimization Strategies: Missions Enabled</vt:lpstr>
      <vt:lpstr>New Optimization Strategies: Missions Enabled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Peter Sharpe</cp:lastModifiedBy>
  <cp:revision>730</cp:revision>
  <dcterms:created xsi:type="dcterms:W3CDTF">2018-11-13T13:58:26Z</dcterms:created>
  <dcterms:modified xsi:type="dcterms:W3CDTF">2020-02-21T18:38:27Z</dcterms:modified>
</cp:coreProperties>
</file>